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6298" autoAdjust="0"/>
  </p:normalViewPr>
  <p:slideViewPr>
    <p:cSldViewPr snapToGrid="0" snapToObjects="1">
      <p:cViewPr varScale="1">
        <p:scale>
          <a:sx n="96" d="100"/>
          <a:sy n="96" d="100"/>
        </p:scale>
        <p:origin x="1066"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3365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"You ask ChatGPT: 'How do I process a permit application for a new restaurant?' It gives you a perfect 12-step answer. Step 1: Check zoning compliance. Step 2: Verify fire safety requirements. Step 3: Schedule health department inspection. And so on. Great information, but now you have to actually do all twelve steps yourself, switching between different systems, making phone calls, sending emails, waiting for responses.</a:t>
            </a:r>
            <a:endParaRPr lang="en-US" dirty="0"/>
          </a:p>
          <a:p>
            <a:r>
              <a:rPr lang="en-US" dirty="0">
                <a:effectLst/>
              </a:rPr>
              <a:t>You spend the next four hours doing exactly what ChatGPT told you to do. The AI gave you the knowledge, but YOU did all the work. YOU made the calls. YOU filled out the forms. YOU coordinated between departments. The AI was basically an extremely smart instruction manual.</a:t>
            </a:r>
            <a:endParaRPr lang="en-US" dirty="0"/>
          </a:p>
          <a:p>
            <a:r>
              <a:rPr lang="en-US" dirty="0">
                <a:effectLst/>
              </a:rPr>
              <a:t>But here's a mind-bending question: What if that same AI could actually make those phone calls for you? What if it could fill out those forms, coordinate with different departments, and move that permit application through the entire approval process while you focused on more complex cases that require human judgment?</a:t>
            </a:r>
            <a:endParaRPr lang="en-US" dirty="0"/>
          </a:p>
          <a:p>
            <a:r>
              <a:rPr lang="en-US" dirty="0">
                <a:effectLst/>
              </a:rPr>
              <a:t>This isn't science fiction. It's happening right now, and it's called Agentic AI. The difference between regular AI and Agentic AI will transform how government works."</a:t>
            </a:r>
            <a:endParaRPr 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"When implemented thoughtfully, Agentic AI could make Miami Dade County government more responsive, more efficient, and more accessible to the citizens who depend on your services. That's not just technological progress—that's fulfilling the fundamental promise of public service.</a:t>
            </a:r>
            <a:endParaRPr lang="en-US" dirty="0"/>
          </a:p>
          <a:p>
            <a:r>
              <a:rPr lang="en-US" dirty="0">
                <a:effectLst/>
              </a:rPr>
              <a:t>That's something worth building, my friends."</a:t>
            </a:r>
            <a:endParaRPr 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"To understand why Agentic AI is revolutionary, we need to see how human-computer interaction has evolved. For decades, computers could only do exactly what you programmed them to do, step by step. You had to anticipate every possible scenario and code specific responses.</a:t>
            </a:r>
            <a:endParaRPr lang="en-US" dirty="0"/>
          </a:p>
          <a:p>
            <a:r>
              <a:rPr lang="en-US" dirty="0">
                <a:effectLst/>
              </a:rPr>
              <a:t>Even today, most government work involves this same pattern. You receive a citizen request, look up the relevant regulations, check multiple databases, coordinate with other departments, and manually process everything through various systems. The computer helps with storage and calculation, but YOU orchestrate the entire workflow.</a:t>
            </a:r>
            <a:endParaRPr lang="en-US" dirty="0"/>
          </a:p>
          <a:p>
            <a:r>
              <a:rPr lang="en-US" dirty="0">
                <a:effectLst/>
              </a:rPr>
              <a:t>When ChatGPT arrived, it seemed revolutionary because you could ask complex questions in plain English and get intelligent answers. But fundamentally, nothing changed about WHO was doing the work. The AI became an incredibly sophisticated consultant, but you were still the executive assistant carrying out all its recommendations.</a:t>
            </a:r>
            <a:endParaRPr lang="en-US" dirty="0"/>
          </a:p>
          <a:p>
            <a:r>
              <a:rPr lang="en-US" dirty="0">
                <a:effectLst/>
              </a:rPr>
              <a:t>This created what we call the 'execution gap.' AI could tell you exactly how to resolve a citizen complaint, process a business license, or coordinate an emergency response. But translating that knowledge into action still required human hands on keyboards, human voices on phone calls, and human judgment at every decision point."</a:t>
            </a:r>
            <a:endParaRPr 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"But what if we could give AI the ability to bridge that execution gap? What if instead of just answering questions, AI could take actions in the digital systems where most government work actually happens? This insight—giving AI agency rather than just intelligence—creates possibilities that would have seemed impossible just two years ago."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"Think of Agentic AI like hiring an incredibly capable new employee, except this employee never sleeps, never takes vacation, and can work in fifty different software systems simultaneously. When you delegate a task to your human colleague, you give them the goal and trust them to figure out the steps. Agentic AI works the same way, but with digital superpowers.</a:t>
            </a:r>
            <a:endParaRPr lang="en-US" dirty="0"/>
          </a:p>
          <a:p>
            <a:r>
              <a:rPr lang="en-US" dirty="0">
                <a:effectLst/>
              </a:rPr>
              <a:t>Here's how it actually works. Instead of asking 'How do I process this permit application?' you tell the AI agent: 'Process this restaurant permit application for 1425 Biscayne Boulevard.' The agent doesn't just give you instructions—it logs into the zoning database, verifies compliance, schedules the required inspections, notifies relevant departments, and updates the applicant on status.</a:t>
            </a:r>
            <a:endParaRPr lang="en-US" dirty="0"/>
          </a:p>
          <a:p>
            <a:r>
              <a:rPr lang="en-US" dirty="0">
                <a:effectLst/>
              </a:rPr>
              <a:t>The crucial difference is agency—the AI can make decisions within defined parameters and take actions without asking permission for every step. Just like when you tell a human staff member to 'handle the Johnson complaint,' you're not micromanaging every phone call they make. You're trusting their judgment within established guidelines."</a:t>
            </a:r>
            <a:endParaRPr 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"Let me show you exactly how this works with a real example. A food truck owner submits a license application through the county portal. An AI agent immediately validates all required documents, cross-references the proposed location against zoning regulations, schedules health department inspection based on inspector availability, generates the required inter-departmental notifications, and sends the applicant a confirmation with timeline expectations—all within minutes of submission.</a:t>
            </a:r>
            <a:endParaRPr lang="en-US" dirty="0"/>
          </a:p>
          <a:p>
            <a:r>
              <a:rPr lang="en-US" dirty="0">
                <a:effectLst/>
              </a:rPr>
              <a:t>But here's where it gets really powerful. While one AI agent handles that food truck license, others are simultaneously processing permit renewals, responding to routine citizen inquiries, updating case files, and coordinating between departments. Each agent specializes in specific workflows but can communicate with others when coordination is needed."</a:t>
            </a:r>
            <a:endParaRPr 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"The impact on government efficiency is staggering. Processes that typically take weeks can happen in days or hours. Citizens get faster responses. Staff spend time on complex cases requiring human judgment rather than routine administrative tasks. And because AI agents work consistently, there's less variation in service quality between different offices or staff members.</a:t>
            </a:r>
            <a:endParaRPr lang="en-US" dirty="0"/>
          </a:p>
          <a:p>
            <a:r>
              <a:rPr lang="en-US" dirty="0">
                <a:effectLst/>
              </a:rPr>
              <a:t>For Miami Dade specifically, imagine AI agents that can process building permits by automatically checking hurricane codes, verify business licenses against local regulations, coordinate emergency response across multiple agencies, and even help citizens navigate complex county services through natural conversation—not just providing information, but actually starting processes on their behalf."</a:t>
            </a:r>
            <a:endParaRPr 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"The impact on government efficiency is staggering. Processes that typically take weeks can happen in days or hours. Citizens get faster responses. Staff spend time on complex cases requiring human judgment rather than routine administrative tasks. And because AI agents work consistently, there's less variation in service quality between different offices or staff members."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"Now, you might be thinking this sounds too good to be true, and you'd be right to have concerns. Giving AI the ability to take actions rather than just provide information introduces serious responsibilities around accountability, security, and oversight that we've never faced before.</a:t>
            </a:r>
            <a:endParaRPr lang="en-US" dirty="0"/>
          </a:p>
          <a:p>
            <a:r>
              <a:rPr lang="en-US" dirty="0">
                <a:effectLst/>
              </a:rPr>
              <a:t>The critical question becomes: how do you ensure AI agents make appropriate decisions when they encounter situations outside their training? Unlike human employees who can use judgment and ask for guidance, AI agents need explicit boundaries and escalation procedures built into their design.</a:t>
            </a:r>
            <a:endParaRPr lang="en-US" dirty="0"/>
          </a:p>
          <a:p>
            <a:r>
              <a:rPr lang="en-US" dirty="0">
                <a:effectLst/>
              </a:rPr>
              <a:t>Every action an AI agent takes must be logged and auditable. When a human processes a permit, there's inherent accountability because we know who made which decisions. With AI agents, we need technological systems that provide the same level of oversight and responsibility tracking.</a:t>
            </a:r>
            <a:endParaRPr lang="en-US" dirty="0"/>
          </a:p>
          <a:p>
            <a:r>
              <a:rPr lang="en-US" dirty="0">
                <a:effectLst/>
              </a:rPr>
              <a:t>Security becomes paramount when AI has the ability to access and modify government databases, send official communications, and make decisions that affect citizens' lives. These agents need sophisticated permission systems that limit their access to only what's necessary for their specific functions."</a:t>
            </a:r>
            <a:endParaRPr 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"Understanding Agentic AI reveals something profound about the future of public service. For centuries, government efficiency was limited by human bandwidth—how many cases one person could handle, how quickly they could coordinate between departments, how consistently they could apply complex regulations.</a:t>
            </a:r>
            <a:endParaRPr lang="en-US" dirty="0"/>
          </a:p>
          <a:p>
            <a:r>
              <a:rPr lang="en-US" dirty="0">
                <a:effectLst/>
              </a:rPr>
              <a:t>Agentic AI doesn't replace human judgment—it amplifies human capacity. It handles the routine so humans can focus on the complex. It provides 24/7 service so citizens don't wait for business hours. It ensures consistent application of rules so service quality doesn't depend on which office you visit or which staff member helps you."</a:t>
            </a:r>
            <a:endParaRPr 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457200" y="1385888"/>
            <a:ext cx="8229600" cy="1285875"/>
          </a:xfrm>
          <a:prstGeom prst="rect">
            <a:avLst/>
          </a:prstGeom>
          <a:noFill/>
          <a:ln/>
        </p:spPr>
        <p:txBody>
          <a:bodyPr wrap="square" lIns="0" tIns="0" rIns="0" bIns="0" rtlCol="0" anchor="ctr">
            <a:spAutoFit/>
          </a:bodyPr>
          <a:lstStyle/>
          <a:p>
            <a:pPr marL="0" indent="0" algn="ctr">
              <a:buNone/>
            </a:pPr>
            <a:r>
              <a:rPr lang="en-US" sz="4050" b="1" dirty="0">
                <a:solidFill>
                  <a:srgbClr val="3879C9"/>
                </a:solidFill>
                <a:latin typeface="Noto Sans" pitchFamily="34" charset="0"/>
                <a:ea typeface="Noto Sans" pitchFamily="34" charset="-122"/>
                <a:cs typeface="Noto Sans" pitchFamily="34" charset="-120"/>
              </a:rPr>
              <a:t>Agentic AI: Transforming Government Service Delivery</a:t>
            </a:r>
            <a:endParaRPr lang="en-US" sz="4050" dirty="0"/>
          </a:p>
        </p:txBody>
      </p:sp>
      <p:sp>
        <p:nvSpPr>
          <p:cNvPr id="4" name="Text 1"/>
          <p:cNvSpPr/>
          <p:nvPr/>
        </p:nvSpPr>
        <p:spPr>
          <a:xfrm>
            <a:off x="1488077" y="2900363"/>
            <a:ext cx="6167847" cy="285750"/>
          </a:xfrm>
          <a:prstGeom prst="rect">
            <a:avLst/>
          </a:prstGeom>
          <a:noFill/>
          <a:ln/>
        </p:spPr>
        <p:txBody>
          <a:bodyPr wrap="none" lIns="0" tIns="0" rIns="0" bIns="0" rtlCol="0" anchor="ctr">
            <a:spAutoFit/>
          </a:bodyPr>
          <a:lstStyle/>
          <a:p>
            <a:pPr marL="0" indent="0" algn="ctr">
              <a:buNone/>
            </a:pPr>
            <a:r>
              <a:rPr lang="en-US" sz="2025" b="1" dirty="0">
                <a:solidFill>
                  <a:srgbClr val="121211"/>
                </a:solidFill>
                <a:latin typeface="Noto Sans" pitchFamily="34" charset="0"/>
                <a:ea typeface="Noto Sans" pitchFamily="34" charset="-122"/>
                <a:cs typeface="Noto Sans" pitchFamily="34" charset="-120"/>
              </a:rPr>
              <a:t>From Instruction Manual to Autonomous Partner</a:t>
            </a:r>
            <a:endParaRPr lang="en-US" sz="2025" dirty="0"/>
          </a:p>
        </p:txBody>
      </p:sp>
      <p:sp>
        <p:nvSpPr>
          <p:cNvPr id="5" name="Text 2"/>
          <p:cNvSpPr/>
          <p:nvPr/>
        </p:nvSpPr>
        <p:spPr>
          <a:xfrm>
            <a:off x="3594153" y="3215799"/>
            <a:ext cx="1955665" cy="415498"/>
          </a:xfrm>
          <a:prstGeom prst="rect">
            <a:avLst/>
          </a:prstGeom>
          <a:noFill/>
          <a:ln/>
        </p:spPr>
        <p:txBody>
          <a:bodyPr wrap="none" lIns="0" tIns="0" rIns="0" bIns="0" rtlCol="0" anchor="ctr">
            <a:spAutoFit/>
          </a:bodyPr>
          <a:lstStyle/>
          <a:p>
            <a:pPr marL="0" indent="0" algn="ctr">
              <a:buNone/>
            </a:pPr>
            <a:r>
              <a:rPr lang="en-US" sz="1350" dirty="0">
                <a:solidFill>
                  <a:srgbClr val="121211"/>
                </a:solidFill>
                <a:latin typeface="Noto Sans" pitchFamily="34" charset="0"/>
                <a:ea typeface="Noto Sans" pitchFamily="34" charset="-122"/>
                <a:cs typeface="Noto Sans" pitchFamily="34" charset="-120"/>
              </a:rPr>
              <a:t>Dr. Ernesto Lee</a:t>
            </a:r>
          </a:p>
          <a:p>
            <a:pPr marL="0" indent="0" algn="ctr">
              <a:buNone/>
            </a:pPr>
            <a:r>
              <a:rPr lang="en-US" sz="1350" dirty="0">
                <a:solidFill>
                  <a:srgbClr val="121211"/>
                </a:solidFill>
                <a:latin typeface="Noto Sans" pitchFamily="34" charset="0"/>
                <a:ea typeface="Noto Sans" pitchFamily="34" charset="-122"/>
                <a:cs typeface="Noto Sans" pitchFamily="34" charset="-120"/>
              </a:rPr>
              <a:t>Dr. Pedro Santos Acosta</a:t>
            </a:r>
            <a:endParaRPr lang="en-US" sz="1350" dirty="0"/>
          </a:p>
        </p:txBody>
      </p:sp>
      <p:sp>
        <p:nvSpPr>
          <p:cNvPr id="6" name="Text 3"/>
          <p:cNvSpPr/>
          <p:nvPr/>
        </p:nvSpPr>
        <p:spPr>
          <a:xfrm>
            <a:off x="2715518" y="3643313"/>
            <a:ext cx="3712936" cy="228600"/>
          </a:xfrm>
          <a:prstGeom prst="rect">
            <a:avLst/>
          </a:prstGeom>
          <a:noFill/>
          <a:ln/>
        </p:spPr>
        <p:txBody>
          <a:bodyPr wrap="none" lIns="0" tIns="0" rIns="0" bIns="0" rtlCol="0" anchor="ctr">
            <a:spAutoFit/>
          </a:bodyPr>
          <a:lstStyle/>
          <a:p>
            <a:pPr marL="0" indent="0" algn="ctr">
              <a:buNone/>
            </a:pPr>
            <a:r>
              <a:rPr lang="en-US" sz="1350" dirty="0">
                <a:solidFill>
                  <a:srgbClr val="121211"/>
                </a:solidFill>
                <a:latin typeface="Noto Sans" pitchFamily="34" charset="0"/>
                <a:ea typeface="Noto Sans" pitchFamily="34" charset="-122"/>
                <a:cs typeface="Noto Sans" pitchFamily="34" charset="-120"/>
              </a:rPr>
              <a:t>Miami Dade College</a:t>
            </a:r>
            <a:endParaRPr lang="en-US" sz="1350" dirty="0"/>
          </a:p>
        </p:txBody>
      </p:sp>
      <p:sp>
        <p:nvSpPr>
          <p:cNvPr id="7" name="Text 4"/>
          <p:cNvSpPr/>
          <p:nvPr/>
        </p:nvSpPr>
        <p:spPr>
          <a:xfrm>
            <a:off x="2715518" y="3986213"/>
            <a:ext cx="3712936" cy="228600"/>
          </a:xfrm>
          <a:prstGeom prst="rect">
            <a:avLst/>
          </a:prstGeom>
          <a:noFill/>
          <a:ln/>
        </p:spPr>
        <p:txBody>
          <a:bodyPr wrap="none" lIns="0" tIns="0" rIns="0" bIns="0" rtlCol="0" anchor="ctr">
            <a:spAutoFit/>
          </a:bodyPr>
          <a:lstStyle/>
          <a:p>
            <a:pPr marL="0" indent="0" algn="ctr">
              <a:buNone/>
            </a:pPr>
            <a:r>
              <a:rPr lang="en-US" sz="1350" dirty="0">
                <a:solidFill>
                  <a:srgbClr val="121211"/>
                </a:solidFill>
                <a:latin typeface="Noto Sans" pitchFamily="34" charset="0"/>
                <a:ea typeface="Noto Sans" pitchFamily="34" charset="-122"/>
                <a:cs typeface="Noto Sans" pitchFamily="34" charset="-120"/>
              </a:rPr>
              <a:t>Presented to Miami Dade County Government</a:t>
            </a:r>
            <a:endParaRPr lang="en-US" sz="1350" dirty="0"/>
          </a:p>
        </p:txBody>
      </p:sp>
      <p:pic>
        <p:nvPicPr>
          <p:cNvPr id="8" name="Image 1" descr="preencoded.png"/>
          <p:cNvPicPr>
            <a:picLocks noChangeAspect="1"/>
          </p:cNvPicPr>
          <p:nvPr/>
        </p:nvPicPr>
        <p:blipFill>
          <a:blip r:embed="rId4"/>
          <a:stretch>
            <a:fillRect/>
          </a:stretch>
        </p:blipFill>
        <p:spPr>
          <a:xfrm>
            <a:off x="457200" y="4286278"/>
            <a:ext cx="887081" cy="571472"/>
          </a:xfrm>
          <a:prstGeom prst="rect">
            <a:avLst/>
          </a:prstGeom>
        </p:spPr>
      </p:pic>
      <p:pic>
        <p:nvPicPr>
          <p:cNvPr id="9" name="Image 2" descr="preencoded.png"/>
          <p:cNvPicPr>
            <a:picLocks noChangeAspect="1"/>
          </p:cNvPicPr>
          <p:nvPr/>
        </p:nvPicPr>
        <p:blipFill>
          <a:blip r:embed="rId5"/>
          <a:stretch>
            <a:fillRect/>
          </a:stretch>
        </p:blipFill>
        <p:spPr>
          <a:xfrm>
            <a:off x="7470521" y="4286278"/>
            <a:ext cx="1216279" cy="57147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614988"/>
          </a:xfrm>
          <a:prstGeom prst="rect">
            <a:avLst/>
          </a:prstGeom>
        </p:spPr>
      </p:pic>
      <p:sp>
        <p:nvSpPr>
          <p:cNvPr id="3" name="Text 0"/>
          <p:cNvSpPr/>
          <p:nvPr/>
        </p:nvSpPr>
        <p:spPr>
          <a:xfrm>
            <a:off x="285750" y="285750"/>
            <a:ext cx="8572500" cy="285750"/>
          </a:xfrm>
          <a:prstGeom prst="rect">
            <a:avLst/>
          </a:prstGeom>
          <a:noFill/>
          <a:ln/>
        </p:spPr>
        <p:txBody>
          <a:bodyPr wrap="none" lIns="0" tIns="0" rIns="0" bIns="0" rtlCol="0" anchor="ctr">
            <a:spAutoFit/>
          </a:bodyPr>
          <a:lstStyle/>
          <a:p>
            <a:pPr marL="0" indent="0">
              <a:buNone/>
            </a:pPr>
            <a:r>
              <a:rPr lang="en-US" sz="2025" b="1" dirty="0">
                <a:solidFill>
                  <a:srgbClr val="3879C9"/>
                </a:solidFill>
                <a:latin typeface="Noto Sans" pitchFamily="34" charset="0"/>
                <a:ea typeface="Noto Sans" pitchFamily="34" charset="-122"/>
                <a:cs typeface="Noto Sans" pitchFamily="34" charset="-120"/>
              </a:rPr>
              <a:t>Building the Future of Public Service</a:t>
            </a:r>
            <a:endParaRPr lang="en-US" sz="2025" dirty="0"/>
          </a:p>
        </p:txBody>
      </p:sp>
      <p:sp>
        <p:nvSpPr>
          <p:cNvPr id="4" name="Shape 1"/>
          <p:cNvSpPr/>
          <p:nvPr/>
        </p:nvSpPr>
        <p:spPr>
          <a:xfrm>
            <a:off x="285750" y="742950"/>
            <a:ext cx="4143375" cy="685800"/>
          </a:xfrm>
          <a:prstGeom prst="rect">
            <a:avLst/>
          </a:prstGeom>
          <a:solidFill>
            <a:srgbClr val="3879C9">
              <a:alpha val="5000"/>
            </a:srgbClr>
          </a:solidFill>
          <a:ln/>
        </p:spPr>
        <p:txBody>
          <a:bodyPr/>
          <a:lstStyle/>
          <a:p>
            <a:endParaRPr lang="en-US"/>
          </a:p>
        </p:txBody>
      </p:sp>
      <p:sp>
        <p:nvSpPr>
          <p:cNvPr id="5" name="Shape 2"/>
          <p:cNvSpPr/>
          <p:nvPr/>
        </p:nvSpPr>
        <p:spPr>
          <a:xfrm>
            <a:off x="285750" y="742950"/>
            <a:ext cx="28575" cy="685800"/>
          </a:xfrm>
          <a:prstGeom prst="rect">
            <a:avLst/>
          </a:prstGeom>
          <a:solidFill>
            <a:srgbClr val="3879C9"/>
          </a:solidFill>
          <a:ln/>
        </p:spPr>
        <p:txBody>
          <a:bodyPr/>
          <a:lstStyle/>
          <a:p>
            <a:endParaRPr lang="en-US"/>
          </a:p>
        </p:txBody>
      </p:sp>
      <p:sp>
        <p:nvSpPr>
          <p:cNvPr id="6" name="Text 3"/>
          <p:cNvSpPr/>
          <p:nvPr/>
        </p:nvSpPr>
        <p:spPr>
          <a:xfrm>
            <a:off x="400050" y="857250"/>
            <a:ext cx="3914775" cy="457200"/>
          </a:xfrm>
          <a:prstGeom prst="rect">
            <a:avLst/>
          </a:prstGeom>
          <a:noFill/>
          <a:ln/>
        </p:spPr>
        <p:txBody>
          <a:bodyPr wrap="square" lIns="0" tIns="0" rIns="0" bIns="0" rtlCol="0" anchor="ctr">
            <a:spAutoFit/>
          </a:bodyPr>
          <a:lstStyle/>
          <a:p>
            <a:pPr marL="0" indent="0">
              <a:buNone/>
            </a:pPr>
            <a:r>
              <a:rPr lang="en-US" sz="1350" b="1" dirty="0">
                <a:solidFill>
                  <a:srgbClr val="121211"/>
                </a:solidFill>
                <a:latin typeface="Noto Sans" pitchFamily="34" charset="0"/>
                <a:ea typeface="Noto Sans" pitchFamily="34" charset="-122"/>
                <a:cs typeface="Noto Sans" pitchFamily="34" charset="-120"/>
              </a:rPr>
              <a:t>Agentic AI transforms government from reactive to proactive</a:t>
            </a:r>
            <a:endParaRPr lang="en-US" sz="1350" dirty="0"/>
          </a:p>
        </p:txBody>
      </p:sp>
      <p:sp>
        <p:nvSpPr>
          <p:cNvPr id="7" name="Text 4"/>
          <p:cNvSpPr/>
          <p:nvPr/>
        </p:nvSpPr>
        <p:spPr>
          <a:xfrm>
            <a:off x="285750" y="1600200"/>
            <a:ext cx="4143375" cy="228600"/>
          </a:xfrm>
          <a:prstGeom prst="rect">
            <a:avLst/>
          </a:prstGeom>
          <a:noFill/>
          <a:ln/>
        </p:spPr>
        <p:txBody>
          <a:bodyPr wrap="none" lIns="0" tIns="0" rIns="0" bIns="0" rtlCol="0" anchor="ctr">
            <a:spAutoFit/>
          </a:bodyPr>
          <a:lstStyle/>
          <a:p>
            <a:pPr marL="0" indent="0">
              <a:buNone/>
            </a:pPr>
            <a:r>
              <a:rPr lang="en-US" sz="1350" b="1" dirty="0">
                <a:solidFill>
                  <a:srgbClr val="121211"/>
                </a:solidFill>
                <a:latin typeface="Noto Sans" pitchFamily="34" charset="0"/>
                <a:ea typeface="Noto Sans" pitchFamily="34" charset="-122"/>
                <a:cs typeface="Noto Sans" pitchFamily="34" charset="-120"/>
              </a:rPr>
              <a:t>Our Vision:</a:t>
            </a:r>
            <a:endParaRPr lang="en-US" sz="1350" dirty="0"/>
          </a:p>
        </p:txBody>
      </p:sp>
      <p:sp>
        <p:nvSpPr>
          <p:cNvPr id="8" name="Text 5"/>
          <p:cNvSpPr/>
          <p:nvPr/>
        </p:nvSpPr>
        <p:spPr>
          <a:xfrm>
            <a:off x="500063" y="1944886"/>
            <a:ext cx="1226604" cy="194667"/>
          </a:xfrm>
          <a:prstGeom prst="rect">
            <a:avLst/>
          </a:prstGeom>
          <a:noFill/>
          <a:ln/>
        </p:spPr>
        <p:txBody>
          <a:bodyPr wrap="none" lIns="0" tIns="0" rIns="0" bIns="0" rtlCol="0" anchor="ctr">
            <a:spAutoFit/>
          </a:bodyPr>
          <a:lstStyle/>
          <a:p>
            <a:pPr marL="0" indent="0">
              <a:buNone/>
            </a:pPr>
            <a:r>
              <a:rPr lang="en-US" sz="1046" b="1" dirty="0">
                <a:solidFill>
                  <a:srgbClr val="121211"/>
                </a:solidFill>
                <a:latin typeface="Noto Sans" pitchFamily="34" charset="0"/>
                <a:ea typeface="Noto Sans" pitchFamily="34" charset="-122"/>
                <a:cs typeface="Noto Sans" pitchFamily="34" charset="-120"/>
              </a:rPr>
              <a:t>More Responsive:</a:t>
            </a:r>
            <a:endParaRPr lang="en-US" sz="1046" dirty="0"/>
          </a:p>
        </p:txBody>
      </p:sp>
      <p:sp>
        <p:nvSpPr>
          <p:cNvPr id="9" name="Text 6"/>
          <p:cNvSpPr/>
          <p:nvPr/>
        </p:nvSpPr>
        <p:spPr>
          <a:xfrm>
            <a:off x="1726667" y="1944886"/>
            <a:ext cx="1838539" cy="194667"/>
          </a:xfrm>
          <a:prstGeom prst="rect">
            <a:avLst/>
          </a:prstGeom>
          <a:noFill/>
          <a:ln/>
        </p:spPr>
        <p:txBody>
          <a:bodyPr wrap="none" lIns="0" tIns="0" rIns="0" bIns="0" rtlCol="0" anchor="ctr">
            <a:spAutoFit/>
          </a:bodyPr>
          <a:lstStyle/>
          <a:p>
            <a:pPr marL="0" indent="0">
              <a:buNone/>
            </a:pPr>
            <a:r>
              <a:rPr lang="en-US" sz="1046" dirty="0">
                <a:solidFill>
                  <a:srgbClr val="121211"/>
                </a:solidFill>
                <a:latin typeface="Noto Sans" pitchFamily="34" charset="0"/>
                <a:ea typeface="Noto Sans" pitchFamily="34" charset="-122"/>
                <a:cs typeface="Noto Sans" pitchFamily="34" charset="-120"/>
              </a:rPr>
              <a:t> Immediate service delivery</a:t>
            </a:r>
            <a:endParaRPr lang="en-US" sz="1046" dirty="0"/>
          </a:p>
        </p:txBody>
      </p:sp>
      <p:sp>
        <p:nvSpPr>
          <p:cNvPr id="10" name="Text 7"/>
          <p:cNvSpPr/>
          <p:nvPr/>
        </p:nvSpPr>
        <p:spPr>
          <a:xfrm>
            <a:off x="500063" y="2259211"/>
            <a:ext cx="1012431" cy="194667"/>
          </a:xfrm>
          <a:prstGeom prst="rect">
            <a:avLst/>
          </a:prstGeom>
          <a:noFill/>
          <a:ln/>
        </p:spPr>
        <p:txBody>
          <a:bodyPr wrap="none" lIns="0" tIns="0" rIns="0" bIns="0" rtlCol="0" anchor="ctr">
            <a:spAutoFit/>
          </a:bodyPr>
          <a:lstStyle/>
          <a:p>
            <a:pPr marL="0" indent="0">
              <a:buNone/>
            </a:pPr>
            <a:r>
              <a:rPr lang="en-US" sz="1046" b="1" dirty="0">
                <a:solidFill>
                  <a:srgbClr val="121211"/>
                </a:solidFill>
                <a:latin typeface="Noto Sans" pitchFamily="34" charset="0"/>
                <a:ea typeface="Noto Sans" pitchFamily="34" charset="-122"/>
                <a:cs typeface="Noto Sans" pitchFamily="34" charset="-120"/>
              </a:rPr>
              <a:t>More Efficient:</a:t>
            </a:r>
            <a:endParaRPr lang="en-US" sz="1046" dirty="0"/>
          </a:p>
        </p:txBody>
      </p:sp>
      <p:sp>
        <p:nvSpPr>
          <p:cNvPr id="11" name="Text 8"/>
          <p:cNvSpPr/>
          <p:nvPr/>
        </p:nvSpPr>
        <p:spPr>
          <a:xfrm>
            <a:off x="1512494" y="2259211"/>
            <a:ext cx="2042833" cy="194667"/>
          </a:xfrm>
          <a:prstGeom prst="rect">
            <a:avLst/>
          </a:prstGeom>
          <a:noFill/>
          <a:ln/>
        </p:spPr>
        <p:txBody>
          <a:bodyPr wrap="none" lIns="0" tIns="0" rIns="0" bIns="0" rtlCol="0" anchor="ctr">
            <a:spAutoFit/>
          </a:bodyPr>
          <a:lstStyle/>
          <a:p>
            <a:pPr marL="0" indent="0">
              <a:buNone/>
            </a:pPr>
            <a:r>
              <a:rPr lang="en-US" sz="1046" dirty="0">
                <a:solidFill>
                  <a:srgbClr val="121211"/>
                </a:solidFill>
                <a:latin typeface="Noto Sans" pitchFamily="34" charset="0"/>
                <a:ea typeface="Noto Sans" pitchFamily="34" charset="-122"/>
                <a:cs typeface="Noto Sans" pitchFamily="34" charset="-120"/>
              </a:rPr>
              <a:t> Optimized resource allocation</a:t>
            </a:r>
            <a:endParaRPr lang="en-US" sz="1046" dirty="0"/>
          </a:p>
        </p:txBody>
      </p:sp>
      <p:sp>
        <p:nvSpPr>
          <p:cNvPr id="12" name="Text 9"/>
          <p:cNvSpPr/>
          <p:nvPr/>
        </p:nvSpPr>
        <p:spPr>
          <a:xfrm>
            <a:off x="500063" y="2573536"/>
            <a:ext cx="1156869" cy="194667"/>
          </a:xfrm>
          <a:prstGeom prst="rect">
            <a:avLst/>
          </a:prstGeom>
          <a:noFill/>
          <a:ln/>
        </p:spPr>
        <p:txBody>
          <a:bodyPr wrap="none" lIns="0" tIns="0" rIns="0" bIns="0" rtlCol="0" anchor="ctr">
            <a:spAutoFit/>
          </a:bodyPr>
          <a:lstStyle/>
          <a:p>
            <a:pPr marL="0" indent="0">
              <a:buNone/>
            </a:pPr>
            <a:r>
              <a:rPr lang="en-US" sz="1046" b="1" dirty="0">
                <a:solidFill>
                  <a:srgbClr val="121211"/>
                </a:solidFill>
                <a:latin typeface="Noto Sans" pitchFamily="34" charset="0"/>
                <a:ea typeface="Noto Sans" pitchFamily="34" charset="-122"/>
                <a:cs typeface="Noto Sans" pitchFamily="34" charset="-120"/>
              </a:rPr>
              <a:t>More Accessible:</a:t>
            </a:r>
            <a:endParaRPr lang="en-US" sz="1046" dirty="0"/>
          </a:p>
        </p:txBody>
      </p:sp>
      <p:sp>
        <p:nvSpPr>
          <p:cNvPr id="13" name="Text 10"/>
          <p:cNvSpPr/>
          <p:nvPr/>
        </p:nvSpPr>
        <p:spPr>
          <a:xfrm>
            <a:off x="1656931" y="2573536"/>
            <a:ext cx="1586080" cy="194667"/>
          </a:xfrm>
          <a:prstGeom prst="rect">
            <a:avLst/>
          </a:prstGeom>
          <a:noFill/>
          <a:ln/>
        </p:spPr>
        <p:txBody>
          <a:bodyPr wrap="none" lIns="0" tIns="0" rIns="0" bIns="0" rtlCol="0" anchor="ctr">
            <a:spAutoFit/>
          </a:bodyPr>
          <a:lstStyle/>
          <a:p>
            <a:pPr marL="0" indent="0">
              <a:buNone/>
            </a:pPr>
            <a:r>
              <a:rPr lang="en-US" sz="1046" dirty="0">
                <a:solidFill>
                  <a:srgbClr val="121211"/>
                </a:solidFill>
                <a:latin typeface="Noto Sans" pitchFamily="34" charset="0"/>
                <a:ea typeface="Noto Sans" pitchFamily="34" charset="-122"/>
                <a:cs typeface="Noto Sans" pitchFamily="34" charset="-120"/>
              </a:rPr>
              <a:t> 24/7 service availability</a:t>
            </a:r>
            <a:endParaRPr lang="en-US" sz="1046" dirty="0"/>
          </a:p>
        </p:txBody>
      </p:sp>
      <p:sp>
        <p:nvSpPr>
          <p:cNvPr id="14" name="Text 11"/>
          <p:cNvSpPr/>
          <p:nvPr/>
        </p:nvSpPr>
        <p:spPr>
          <a:xfrm>
            <a:off x="285750" y="2943225"/>
            <a:ext cx="4143375" cy="228600"/>
          </a:xfrm>
          <a:prstGeom prst="rect">
            <a:avLst/>
          </a:prstGeom>
          <a:noFill/>
          <a:ln/>
        </p:spPr>
        <p:txBody>
          <a:bodyPr wrap="none" lIns="0" tIns="0" rIns="0" bIns="0" rtlCol="0" anchor="ctr">
            <a:spAutoFit/>
          </a:bodyPr>
          <a:lstStyle/>
          <a:p>
            <a:pPr marL="0" indent="0">
              <a:buNone/>
            </a:pPr>
            <a:r>
              <a:rPr lang="en-US" sz="1350" b="1" dirty="0">
                <a:solidFill>
                  <a:srgbClr val="121211"/>
                </a:solidFill>
                <a:latin typeface="Noto Sans" pitchFamily="34" charset="0"/>
                <a:ea typeface="Noto Sans" pitchFamily="34" charset="-122"/>
                <a:cs typeface="Noto Sans" pitchFamily="34" charset="-120"/>
              </a:rPr>
              <a:t>Next Steps:</a:t>
            </a:r>
            <a:endParaRPr lang="en-US" sz="1350" dirty="0"/>
          </a:p>
        </p:txBody>
      </p:sp>
      <p:sp>
        <p:nvSpPr>
          <p:cNvPr id="15" name="Shape 12"/>
          <p:cNvSpPr/>
          <p:nvPr/>
        </p:nvSpPr>
        <p:spPr>
          <a:xfrm>
            <a:off x="285750" y="3286125"/>
            <a:ext cx="257175" cy="257175"/>
          </a:xfrm>
          <a:prstGeom prst="ellipse">
            <a:avLst/>
          </a:prstGeom>
          <a:solidFill>
            <a:srgbClr val="3879C9"/>
          </a:solidFill>
          <a:ln/>
        </p:spPr>
        <p:txBody>
          <a:bodyPr/>
          <a:lstStyle/>
          <a:p>
            <a:endParaRPr lang="en-US"/>
          </a:p>
        </p:txBody>
      </p:sp>
      <p:pic>
        <p:nvPicPr>
          <p:cNvPr id="16" name="Image 1" descr="preencoded.png"/>
          <p:cNvPicPr>
            <a:picLocks noChangeAspect="1"/>
          </p:cNvPicPr>
          <p:nvPr/>
        </p:nvPicPr>
        <p:blipFill>
          <a:blip r:embed="rId4"/>
          <a:stretch>
            <a:fillRect/>
          </a:stretch>
        </p:blipFill>
        <p:spPr>
          <a:xfrm>
            <a:off x="357188" y="3357563"/>
            <a:ext cx="114300" cy="114300"/>
          </a:xfrm>
          <a:prstGeom prst="rect">
            <a:avLst/>
          </a:prstGeom>
        </p:spPr>
      </p:pic>
      <p:sp>
        <p:nvSpPr>
          <p:cNvPr id="17" name="Text 13"/>
          <p:cNvSpPr/>
          <p:nvPr/>
        </p:nvSpPr>
        <p:spPr>
          <a:xfrm>
            <a:off x="657225" y="3314700"/>
            <a:ext cx="1545924" cy="200025"/>
          </a:xfrm>
          <a:prstGeom prst="rect">
            <a:avLst/>
          </a:prstGeom>
          <a:noFill/>
          <a:ln/>
        </p:spPr>
        <p:txBody>
          <a:bodyPr wrap="none" lIns="0" tIns="0" rIns="0" bIns="0" rtlCol="0" anchor="ctr">
            <a:spAutoFit/>
          </a:bodyPr>
          <a:lstStyle/>
          <a:p>
            <a:pPr marL="0" indent="0">
              <a:buNone/>
            </a:pPr>
            <a:r>
              <a:rPr lang="en-US" sz="1046" dirty="0">
                <a:solidFill>
                  <a:srgbClr val="121211"/>
                </a:solidFill>
                <a:latin typeface="Noto Sans" pitchFamily="34" charset="0"/>
                <a:ea typeface="Noto Sans" pitchFamily="34" charset="-122"/>
                <a:cs typeface="Noto Sans" pitchFamily="34" charset="-120"/>
              </a:rPr>
              <a:t>Pilot program approval</a:t>
            </a:r>
            <a:endParaRPr lang="en-US" sz="1046" dirty="0"/>
          </a:p>
        </p:txBody>
      </p:sp>
      <p:sp>
        <p:nvSpPr>
          <p:cNvPr id="18" name="Shape 14"/>
          <p:cNvSpPr/>
          <p:nvPr/>
        </p:nvSpPr>
        <p:spPr>
          <a:xfrm>
            <a:off x="285750" y="3629025"/>
            <a:ext cx="257175" cy="257175"/>
          </a:xfrm>
          <a:prstGeom prst="ellipse">
            <a:avLst/>
          </a:prstGeom>
          <a:solidFill>
            <a:srgbClr val="3879C9"/>
          </a:solidFill>
          <a:ln/>
        </p:spPr>
        <p:txBody>
          <a:bodyPr/>
          <a:lstStyle/>
          <a:p>
            <a:endParaRPr lang="en-US"/>
          </a:p>
        </p:txBody>
      </p:sp>
      <p:pic>
        <p:nvPicPr>
          <p:cNvPr id="19" name="Image 2" descr="preencoded.png"/>
          <p:cNvPicPr>
            <a:picLocks noChangeAspect="1"/>
          </p:cNvPicPr>
          <p:nvPr/>
        </p:nvPicPr>
        <p:blipFill>
          <a:blip r:embed="rId5"/>
          <a:stretch>
            <a:fillRect/>
          </a:stretch>
        </p:blipFill>
        <p:spPr>
          <a:xfrm>
            <a:off x="342900" y="3700463"/>
            <a:ext cx="142875" cy="114300"/>
          </a:xfrm>
          <a:prstGeom prst="rect">
            <a:avLst/>
          </a:prstGeom>
        </p:spPr>
      </p:pic>
      <p:sp>
        <p:nvSpPr>
          <p:cNvPr id="20" name="Text 15"/>
          <p:cNvSpPr/>
          <p:nvPr/>
        </p:nvSpPr>
        <p:spPr>
          <a:xfrm>
            <a:off x="657225" y="3657600"/>
            <a:ext cx="2229576" cy="200025"/>
          </a:xfrm>
          <a:prstGeom prst="rect">
            <a:avLst/>
          </a:prstGeom>
          <a:noFill/>
          <a:ln/>
        </p:spPr>
        <p:txBody>
          <a:bodyPr wrap="none" lIns="0" tIns="0" rIns="0" bIns="0" rtlCol="0" anchor="ctr">
            <a:spAutoFit/>
          </a:bodyPr>
          <a:lstStyle/>
          <a:p>
            <a:pPr marL="0" indent="0">
              <a:buNone/>
            </a:pPr>
            <a:r>
              <a:rPr lang="en-US" sz="1046" dirty="0">
                <a:solidFill>
                  <a:srgbClr val="121211"/>
                </a:solidFill>
                <a:latin typeface="Noto Sans" pitchFamily="34" charset="0"/>
                <a:ea typeface="Noto Sans" pitchFamily="34" charset="-122"/>
                <a:cs typeface="Noto Sans" pitchFamily="34" charset="-120"/>
              </a:rPr>
              <a:t>Stakeholder alignment workshop</a:t>
            </a:r>
            <a:endParaRPr lang="en-US" sz="1046" dirty="0"/>
          </a:p>
        </p:txBody>
      </p:sp>
      <p:sp>
        <p:nvSpPr>
          <p:cNvPr id="21" name="Shape 16"/>
          <p:cNvSpPr/>
          <p:nvPr/>
        </p:nvSpPr>
        <p:spPr>
          <a:xfrm>
            <a:off x="285750" y="3971925"/>
            <a:ext cx="257175" cy="257175"/>
          </a:xfrm>
          <a:prstGeom prst="ellipse">
            <a:avLst/>
          </a:prstGeom>
          <a:solidFill>
            <a:srgbClr val="3879C9"/>
          </a:solidFill>
          <a:ln/>
        </p:spPr>
        <p:txBody>
          <a:bodyPr/>
          <a:lstStyle/>
          <a:p>
            <a:endParaRPr lang="en-US"/>
          </a:p>
        </p:txBody>
      </p:sp>
      <p:pic>
        <p:nvPicPr>
          <p:cNvPr id="22" name="Image 3" descr="preencoded.png"/>
          <p:cNvPicPr>
            <a:picLocks noChangeAspect="1"/>
          </p:cNvPicPr>
          <p:nvPr/>
        </p:nvPicPr>
        <p:blipFill>
          <a:blip r:embed="rId6"/>
          <a:stretch>
            <a:fillRect/>
          </a:stretch>
        </p:blipFill>
        <p:spPr>
          <a:xfrm>
            <a:off x="364331" y="4043363"/>
            <a:ext cx="100013" cy="114300"/>
          </a:xfrm>
          <a:prstGeom prst="rect">
            <a:avLst/>
          </a:prstGeom>
        </p:spPr>
      </p:pic>
      <p:sp>
        <p:nvSpPr>
          <p:cNvPr id="23" name="Text 17"/>
          <p:cNvSpPr/>
          <p:nvPr/>
        </p:nvSpPr>
        <p:spPr>
          <a:xfrm>
            <a:off x="657225" y="4000500"/>
            <a:ext cx="2588186" cy="200025"/>
          </a:xfrm>
          <a:prstGeom prst="rect">
            <a:avLst/>
          </a:prstGeom>
          <a:noFill/>
          <a:ln/>
        </p:spPr>
        <p:txBody>
          <a:bodyPr wrap="none" lIns="0" tIns="0" rIns="0" bIns="0" rtlCol="0" anchor="ctr">
            <a:spAutoFit/>
          </a:bodyPr>
          <a:lstStyle/>
          <a:p>
            <a:pPr marL="0" indent="0">
              <a:buNone/>
            </a:pPr>
            <a:r>
              <a:rPr lang="en-US" sz="1046" dirty="0">
                <a:solidFill>
                  <a:srgbClr val="121211"/>
                </a:solidFill>
                <a:latin typeface="Noto Sans" pitchFamily="34" charset="0"/>
                <a:ea typeface="Noto Sans" pitchFamily="34" charset="-122"/>
                <a:cs typeface="Noto Sans" pitchFamily="34" charset="-120"/>
              </a:rPr>
              <a:t>Implementation timeline development</a:t>
            </a:r>
            <a:endParaRPr lang="en-US" sz="1046" dirty="0"/>
          </a:p>
        </p:txBody>
      </p:sp>
      <p:sp>
        <p:nvSpPr>
          <p:cNvPr id="24" name="Shape 18"/>
          <p:cNvSpPr/>
          <p:nvPr/>
        </p:nvSpPr>
        <p:spPr>
          <a:xfrm>
            <a:off x="285750" y="4486275"/>
            <a:ext cx="4143375" cy="842963"/>
          </a:xfrm>
          <a:prstGeom prst="rect">
            <a:avLst/>
          </a:prstGeom>
          <a:solidFill>
            <a:srgbClr val="3879C9">
              <a:alpha val="5000"/>
            </a:srgbClr>
          </a:solidFill>
          <a:ln w="99">
            <a:solidFill>
              <a:srgbClr val="3879C9"/>
            </a:solidFill>
            <a:prstDash val="solid"/>
          </a:ln>
        </p:spPr>
        <p:txBody>
          <a:bodyPr/>
          <a:lstStyle/>
          <a:p>
            <a:endParaRPr lang="en-US"/>
          </a:p>
        </p:txBody>
      </p:sp>
      <p:sp>
        <p:nvSpPr>
          <p:cNvPr id="25" name="Text 19"/>
          <p:cNvSpPr/>
          <p:nvPr/>
        </p:nvSpPr>
        <p:spPr>
          <a:xfrm>
            <a:off x="400050" y="4600575"/>
            <a:ext cx="3914775" cy="200025"/>
          </a:xfrm>
          <a:prstGeom prst="rect">
            <a:avLst/>
          </a:prstGeom>
          <a:noFill/>
          <a:ln/>
        </p:spPr>
        <p:txBody>
          <a:bodyPr wrap="none" lIns="0" tIns="0" rIns="0" bIns="0" rtlCol="0" anchor="ctr">
            <a:spAutoFit/>
          </a:bodyPr>
          <a:lstStyle/>
          <a:p>
            <a:pPr marL="0" indent="0">
              <a:buNone/>
            </a:pPr>
            <a:r>
              <a:rPr lang="en-US" sz="1046" b="1" dirty="0">
                <a:solidFill>
                  <a:srgbClr val="121211"/>
                </a:solidFill>
                <a:latin typeface="Noto Sans" pitchFamily="34" charset="0"/>
                <a:ea typeface="Noto Sans" pitchFamily="34" charset="-122"/>
                <a:cs typeface="Noto Sans" pitchFamily="34" charset="-120"/>
              </a:rPr>
              <a:t>Dr. Ernesto Lee</a:t>
            </a:r>
            <a:endParaRPr lang="en-US" sz="1046" dirty="0"/>
          </a:p>
        </p:txBody>
      </p:sp>
      <p:sp>
        <p:nvSpPr>
          <p:cNvPr id="26" name="Text 20"/>
          <p:cNvSpPr/>
          <p:nvPr/>
        </p:nvSpPr>
        <p:spPr>
          <a:xfrm>
            <a:off x="400050" y="4800600"/>
            <a:ext cx="3914775" cy="200025"/>
          </a:xfrm>
          <a:prstGeom prst="rect">
            <a:avLst/>
          </a:prstGeom>
          <a:noFill/>
          <a:ln/>
        </p:spPr>
        <p:txBody>
          <a:bodyPr wrap="none" lIns="0" tIns="0" rIns="0" bIns="0" rtlCol="0" anchor="ctr">
            <a:spAutoFit/>
          </a:bodyPr>
          <a:lstStyle/>
          <a:p>
            <a:pPr marL="0" indent="0">
              <a:buNone/>
            </a:pPr>
            <a:r>
              <a:rPr lang="en-US" sz="942" dirty="0">
                <a:solidFill>
                  <a:srgbClr val="121211"/>
                </a:solidFill>
                <a:latin typeface="Noto Sans" pitchFamily="34" charset="0"/>
                <a:ea typeface="Noto Sans" pitchFamily="34" charset="-122"/>
                <a:cs typeface="Noto Sans" pitchFamily="34" charset="-120"/>
              </a:rPr>
              <a:t>Miami Dade College</a:t>
            </a:r>
            <a:endParaRPr lang="en-US" sz="942" dirty="0"/>
          </a:p>
        </p:txBody>
      </p:sp>
      <p:sp>
        <p:nvSpPr>
          <p:cNvPr id="27" name="Text 21"/>
          <p:cNvSpPr/>
          <p:nvPr/>
        </p:nvSpPr>
        <p:spPr>
          <a:xfrm>
            <a:off x="400050" y="5028149"/>
            <a:ext cx="937757" cy="144976"/>
          </a:xfrm>
          <a:prstGeom prst="rect">
            <a:avLst/>
          </a:prstGeom>
          <a:noFill/>
          <a:ln/>
        </p:spPr>
        <p:txBody>
          <a:bodyPr wrap="none" lIns="0" tIns="0" rIns="0" bIns="0" rtlCol="0" anchor="ctr">
            <a:spAutoFit/>
          </a:bodyPr>
          <a:lstStyle/>
          <a:p>
            <a:pPr marL="0" indent="0">
              <a:buNone/>
            </a:pPr>
            <a:r>
              <a:rPr lang="en-US" sz="942" dirty="0">
                <a:solidFill>
                  <a:srgbClr val="121211"/>
                </a:solidFill>
                <a:latin typeface="Noto Sans" pitchFamily="34" charset="0"/>
                <a:ea typeface="Noto Sans" pitchFamily="34" charset="-122"/>
                <a:cs typeface="Noto Sans" pitchFamily="34" charset="-120"/>
              </a:rPr>
              <a:t>elee@mdc.edu |</a:t>
            </a:r>
            <a:endParaRPr lang="en-US" sz="942" dirty="0"/>
          </a:p>
        </p:txBody>
      </p:sp>
      <p:pic>
        <p:nvPicPr>
          <p:cNvPr id="28" name="Image 4" descr="preencoded.png"/>
          <p:cNvPicPr>
            <a:picLocks noChangeAspect="1"/>
          </p:cNvPicPr>
          <p:nvPr/>
        </p:nvPicPr>
        <p:blipFill>
          <a:blip r:embed="rId7"/>
          <a:stretch>
            <a:fillRect/>
          </a:stretch>
        </p:blipFill>
        <p:spPr>
          <a:xfrm>
            <a:off x="4714875" y="1475184"/>
            <a:ext cx="4143375" cy="310753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342900" y="342900"/>
            <a:ext cx="8458200" cy="285750"/>
          </a:xfrm>
          <a:prstGeom prst="rect">
            <a:avLst/>
          </a:prstGeom>
          <a:noFill/>
          <a:ln/>
        </p:spPr>
        <p:txBody>
          <a:bodyPr wrap="none" lIns="0" tIns="0" rIns="0" bIns="0" rtlCol="0" anchor="ctr">
            <a:spAutoFit/>
          </a:bodyPr>
          <a:lstStyle/>
          <a:p>
            <a:pPr marL="0" indent="0">
              <a:buNone/>
            </a:pPr>
            <a:r>
              <a:rPr lang="en-US" sz="2025" b="1" dirty="0">
                <a:solidFill>
                  <a:srgbClr val="3879C9"/>
                </a:solidFill>
                <a:latin typeface="Noto Sans" pitchFamily="34" charset="0"/>
                <a:ea typeface="Noto Sans" pitchFamily="34" charset="-122"/>
                <a:cs typeface="Noto Sans" pitchFamily="34" charset="-120"/>
              </a:rPr>
              <a:t>AI Evolution: From Advisor to Autonomous Agent</a:t>
            </a:r>
            <a:endParaRPr lang="en-US" sz="2025" dirty="0"/>
          </a:p>
        </p:txBody>
      </p:sp>
      <p:sp>
        <p:nvSpPr>
          <p:cNvPr id="4" name="Shape 1"/>
          <p:cNvSpPr/>
          <p:nvPr/>
        </p:nvSpPr>
        <p:spPr>
          <a:xfrm>
            <a:off x="342900" y="857250"/>
            <a:ext cx="4057650" cy="800100"/>
          </a:xfrm>
          <a:prstGeom prst="rect">
            <a:avLst/>
          </a:prstGeom>
          <a:solidFill>
            <a:srgbClr val="3879C9">
              <a:alpha val="5000"/>
            </a:srgbClr>
          </a:solidFill>
          <a:ln/>
        </p:spPr>
        <p:txBody>
          <a:bodyPr/>
          <a:lstStyle/>
          <a:p>
            <a:endParaRPr lang="en-US"/>
          </a:p>
        </p:txBody>
      </p:sp>
      <p:sp>
        <p:nvSpPr>
          <p:cNvPr id="5" name="Shape 2"/>
          <p:cNvSpPr/>
          <p:nvPr/>
        </p:nvSpPr>
        <p:spPr>
          <a:xfrm>
            <a:off x="342900" y="857250"/>
            <a:ext cx="28575" cy="800100"/>
          </a:xfrm>
          <a:prstGeom prst="rect">
            <a:avLst/>
          </a:prstGeom>
          <a:solidFill>
            <a:srgbClr val="3879C9"/>
          </a:solidFill>
          <a:ln/>
        </p:spPr>
        <p:txBody>
          <a:bodyPr/>
          <a:lstStyle/>
          <a:p>
            <a:endParaRPr lang="en-US"/>
          </a:p>
        </p:txBody>
      </p:sp>
      <p:sp>
        <p:nvSpPr>
          <p:cNvPr id="6" name="Text 3"/>
          <p:cNvSpPr/>
          <p:nvPr/>
        </p:nvSpPr>
        <p:spPr>
          <a:xfrm>
            <a:off x="514350" y="1028700"/>
            <a:ext cx="3714750" cy="457200"/>
          </a:xfrm>
          <a:prstGeom prst="rect">
            <a:avLst/>
          </a:prstGeom>
          <a:noFill/>
          <a:ln/>
        </p:spPr>
        <p:txBody>
          <a:bodyPr wrap="square" lIns="0" tIns="0" rIns="0" bIns="0" rtlCol="0" anchor="ctr">
            <a:spAutoFit/>
          </a:bodyPr>
          <a:lstStyle/>
          <a:p>
            <a:pPr marL="0" indent="0">
              <a:buNone/>
            </a:pPr>
            <a:r>
              <a:rPr lang="en-US" sz="1350" b="1" dirty="0">
                <a:solidFill>
                  <a:srgbClr val="121211"/>
                </a:solidFill>
                <a:latin typeface="Noto Sans" pitchFamily="34" charset="0"/>
                <a:ea typeface="Noto Sans" pitchFamily="34" charset="-122"/>
                <a:cs typeface="Noto Sans" pitchFamily="34" charset="-120"/>
              </a:rPr>
              <a:t>Traditional AI tells you what to do; Agentic AI does it for you</a:t>
            </a:r>
            <a:endParaRPr lang="en-US" sz="1350" dirty="0"/>
          </a:p>
        </p:txBody>
      </p:sp>
      <p:sp>
        <p:nvSpPr>
          <p:cNvPr id="7" name="Text 4"/>
          <p:cNvSpPr/>
          <p:nvPr/>
        </p:nvSpPr>
        <p:spPr>
          <a:xfrm>
            <a:off x="342900" y="1885950"/>
            <a:ext cx="4057650" cy="228600"/>
          </a:xfrm>
          <a:prstGeom prst="rect">
            <a:avLst/>
          </a:prstGeom>
          <a:noFill/>
          <a:ln/>
        </p:spPr>
        <p:txBody>
          <a:bodyPr wrap="none" lIns="0" tIns="0" rIns="0" bIns="0" rtlCol="0" anchor="ctr">
            <a:spAutoFit/>
          </a:bodyPr>
          <a:lstStyle/>
          <a:p>
            <a:pPr marL="0" indent="0">
              <a:buNone/>
            </a:pPr>
            <a:r>
              <a:rPr lang="en-US" sz="1350" b="1" dirty="0">
                <a:solidFill>
                  <a:srgbClr val="121211"/>
                </a:solidFill>
                <a:latin typeface="Noto Sans" pitchFamily="34" charset="0"/>
                <a:ea typeface="Noto Sans" pitchFamily="34" charset="-122"/>
                <a:cs typeface="Noto Sans" pitchFamily="34" charset="-120"/>
              </a:rPr>
              <a:t>Core Benefits:</a:t>
            </a:r>
            <a:endParaRPr lang="en-US" sz="1350" dirty="0"/>
          </a:p>
        </p:txBody>
      </p:sp>
      <p:sp>
        <p:nvSpPr>
          <p:cNvPr id="8" name="Text 5"/>
          <p:cNvSpPr/>
          <p:nvPr/>
        </p:nvSpPr>
        <p:spPr>
          <a:xfrm>
            <a:off x="557213" y="2230636"/>
            <a:ext cx="463367" cy="194667"/>
          </a:xfrm>
          <a:prstGeom prst="rect">
            <a:avLst/>
          </a:prstGeom>
          <a:noFill/>
          <a:ln/>
        </p:spPr>
        <p:txBody>
          <a:bodyPr wrap="none" lIns="0" tIns="0" rIns="0" bIns="0" rtlCol="0" anchor="ctr">
            <a:spAutoFit/>
          </a:bodyPr>
          <a:lstStyle/>
          <a:p>
            <a:pPr marL="0" indent="0" algn="l">
              <a:buNone/>
            </a:pPr>
            <a:r>
              <a:rPr lang="en-US" sz="1046" b="1" dirty="0">
                <a:solidFill>
                  <a:srgbClr val="121211"/>
                </a:solidFill>
                <a:latin typeface="Noto Sans" pitchFamily="34" charset="0"/>
                <a:ea typeface="Noto Sans" pitchFamily="34" charset="-122"/>
                <a:cs typeface="Noto Sans" pitchFamily="34" charset="-120"/>
              </a:rPr>
              <a:t>Speed:</a:t>
            </a:r>
            <a:endParaRPr lang="en-US" sz="1046" dirty="0"/>
          </a:p>
        </p:txBody>
      </p:sp>
      <p:sp>
        <p:nvSpPr>
          <p:cNvPr id="9" name="Text 6"/>
          <p:cNvSpPr/>
          <p:nvPr/>
        </p:nvSpPr>
        <p:spPr>
          <a:xfrm>
            <a:off x="1020580" y="2230636"/>
            <a:ext cx="2353168" cy="194667"/>
          </a:xfrm>
          <a:prstGeom prst="rect">
            <a:avLst/>
          </a:prstGeom>
          <a:noFill/>
          <a:ln/>
        </p:spPr>
        <p:txBody>
          <a:bodyPr wrap="none" lIns="0" tIns="0" rIns="0" bIns="0" rtlCol="0" anchor="ctr">
            <a:spAutoFit/>
          </a:bodyPr>
          <a:lstStyle/>
          <a:p>
            <a:pPr marL="0" indent="0" algn="l">
              <a:buNone/>
            </a:pPr>
            <a:r>
              <a:rPr lang="en-US" sz="1046" dirty="0">
                <a:solidFill>
                  <a:srgbClr val="121211"/>
                </a:solidFill>
                <a:latin typeface="Noto Sans" pitchFamily="34" charset="0"/>
                <a:ea typeface="Noto Sans" pitchFamily="34" charset="-122"/>
                <a:cs typeface="Noto Sans" pitchFamily="34" charset="-120"/>
              </a:rPr>
              <a:t> Process tasks in minutes vs. weeks</a:t>
            </a:r>
            <a:endParaRPr lang="en-US" sz="1046" dirty="0"/>
          </a:p>
        </p:txBody>
      </p:sp>
      <p:sp>
        <p:nvSpPr>
          <p:cNvPr id="10" name="Text 7"/>
          <p:cNvSpPr/>
          <p:nvPr/>
        </p:nvSpPr>
        <p:spPr>
          <a:xfrm>
            <a:off x="557213" y="2544961"/>
            <a:ext cx="873547" cy="194667"/>
          </a:xfrm>
          <a:prstGeom prst="rect">
            <a:avLst/>
          </a:prstGeom>
          <a:noFill/>
          <a:ln/>
        </p:spPr>
        <p:txBody>
          <a:bodyPr wrap="none" lIns="0" tIns="0" rIns="0" bIns="0" rtlCol="0" anchor="ctr">
            <a:spAutoFit/>
          </a:bodyPr>
          <a:lstStyle/>
          <a:p>
            <a:pPr marL="0" indent="0" algn="l">
              <a:buNone/>
            </a:pPr>
            <a:r>
              <a:rPr lang="en-US" sz="1046" b="1" dirty="0">
                <a:solidFill>
                  <a:srgbClr val="121211"/>
                </a:solidFill>
                <a:latin typeface="Noto Sans" pitchFamily="34" charset="0"/>
                <a:ea typeface="Noto Sans" pitchFamily="34" charset="-122"/>
                <a:cs typeface="Noto Sans" pitchFamily="34" charset="-120"/>
              </a:rPr>
              <a:t>Consistency:</a:t>
            </a:r>
            <a:endParaRPr lang="en-US" sz="1046" dirty="0"/>
          </a:p>
        </p:txBody>
      </p:sp>
      <p:sp>
        <p:nvSpPr>
          <p:cNvPr id="11" name="Text 8"/>
          <p:cNvSpPr/>
          <p:nvPr/>
        </p:nvSpPr>
        <p:spPr>
          <a:xfrm>
            <a:off x="557213" y="2544961"/>
            <a:ext cx="3083700" cy="394692"/>
          </a:xfrm>
          <a:prstGeom prst="rect">
            <a:avLst/>
          </a:prstGeom>
          <a:noFill/>
          <a:ln/>
        </p:spPr>
        <p:txBody>
          <a:bodyPr wrap="square" lIns="0" tIns="0" rIns="0" bIns="0" rtlCol="0" anchor="ctr">
            <a:spAutoFit/>
          </a:bodyPr>
          <a:lstStyle/>
          <a:p>
            <a:pPr marL="0" indent="0" algn="l">
              <a:buNone/>
            </a:pPr>
            <a:r>
              <a:rPr lang="en-US" sz="1046" dirty="0">
                <a:solidFill>
                  <a:srgbClr val="121211"/>
                </a:solidFill>
                <a:latin typeface="Noto Sans" pitchFamily="34" charset="0"/>
                <a:ea typeface="Noto Sans" pitchFamily="34" charset="-122"/>
                <a:cs typeface="Noto Sans" pitchFamily="34" charset="-120"/>
              </a:rPr>
              <a:t> Uniform application of rules and procedures</a:t>
            </a:r>
            <a:endParaRPr lang="en-US" sz="1046" dirty="0"/>
          </a:p>
        </p:txBody>
      </p:sp>
      <p:sp>
        <p:nvSpPr>
          <p:cNvPr id="12" name="Text 9"/>
          <p:cNvSpPr/>
          <p:nvPr/>
        </p:nvSpPr>
        <p:spPr>
          <a:xfrm>
            <a:off x="557213" y="3059311"/>
            <a:ext cx="398069" cy="194667"/>
          </a:xfrm>
          <a:prstGeom prst="rect">
            <a:avLst/>
          </a:prstGeom>
          <a:noFill/>
          <a:ln/>
        </p:spPr>
        <p:txBody>
          <a:bodyPr wrap="none" lIns="0" tIns="0" rIns="0" bIns="0" rtlCol="0" anchor="ctr">
            <a:spAutoFit/>
          </a:bodyPr>
          <a:lstStyle/>
          <a:p>
            <a:pPr marL="0" indent="0" algn="l">
              <a:buNone/>
            </a:pPr>
            <a:r>
              <a:rPr lang="en-US" sz="1046" b="1" dirty="0">
                <a:solidFill>
                  <a:srgbClr val="121211"/>
                </a:solidFill>
                <a:latin typeface="Noto Sans" pitchFamily="34" charset="0"/>
                <a:ea typeface="Noto Sans" pitchFamily="34" charset="-122"/>
                <a:cs typeface="Noto Sans" pitchFamily="34" charset="-120"/>
              </a:rPr>
              <a:t>Scale:</a:t>
            </a:r>
            <a:endParaRPr lang="en-US" sz="1046" dirty="0"/>
          </a:p>
        </p:txBody>
      </p:sp>
      <p:sp>
        <p:nvSpPr>
          <p:cNvPr id="13" name="Text 10"/>
          <p:cNvSpPr/>
          <p:nvPr/>
        </p:nvSpPr>
        <p:spPr>
          <a:xfrm>
            <a:off x="955281" y="3059311"/>
            <a:ext cx="2882671" cy="194667"/>
          </a:xfrm>
          <a:prstGeom prst="rect">
            <a:avLst/>
          </a:prstGeom>
          <a:noFill/>
          <a:ln/>
        </p:spPr>
        <p:txBody>
          <a:bodyPr wrap="none" lIns="0" tIns="0" rIns="0" bIns="0" rtlCol="0" anchor="ctr">
            <a:spAutoFit/>
          </a:bodyPr>
          <a:lstStyle/>
          <a:p>
            <a:pPr marL="0" indent="0" algn="l">
              <a:buNone/>
            </a:pPr>
            <a:r>
              <a:rPr lang="en-US" sz="1046" dirty="0">
                <a:solidFill>
                  <a:srgbClr val="121211"/>
                </a:solidFill>
                <a:latin typeface="Noto Sans" pitchFamily="34" charset="0"/>
                <a:ea typeface="Noto Sans" pitchFamily="34" charset="-122"/>
                <a:cs typeface="Noto Sans" pitchFamily="34" charset="-120"/>
              </a:rPr>
              <a:t> Handle multiple workflows simultaneously</a:t>
            </a:r>
            <a:endParaRPr lang="en-US" sz="1046" dirty="0"/>
          </a:p>
        </p:txBody>
      </p:sp>
      <p:sp>
        <p:nvSpPr>
          <p:cNvPr id="14" name="Text 11"/>
          <p:cNvSpPr/>
          <p:nvPr/>
        </p:nvSpPr>
        <p:spPr>
          <a:xfrm>
            <a:off x="342900" y="3486150"/>
            <a:ext cx="4057650" cy="200025"/>
          </a:xfrm>
          <a:prstGeom prst="rect">
            <a:avLst/>
          </a:prstGeom>
          <a:noFill/>
          <a:ln/>
        </p:spPr>
        <p:txBody>
          <a:bodyPr wrap="none" lIns="0" tIns="0" rIns="0" bIns="0" rtlCol="0" anchor="ctr">
            <a:spAutoFit/>
          </a:bodyPr>
          <a:lstStyle/>
          <a:p>
            <a:pPr marL="0" indent="0">
              <a:buNone/>
            </a:pPr>
            <a:r>
              <a:rPr lang="en-US" sz="1046" b="1" dirty="0">
                <a:solidFill>
                  <a:srgbClr val="121211"/>
                </a:solidFill>
                <a:latin typeface="Noto Sans" pitchFamily="34" charset="0"/>
                <a:ea typeface="Noto Sans" pitchFamily="34" charset="-122"/>
                <a:cs typeface="Noto Sans" pitchFamily="34" charset="-120"/>
              </a:rPr>
              <a:t>Bottom Line:</a:t>
            </a:r>
            <a:endParaRPr lang="en-US" sz="1046" dirty="0"/>
          </a:p>
        </p:txBody>
      </p:sp>
      <p:sp>
        <p:nvSpPr>
          <p:cNvPr id="15" name="Text 12"/>
          <p:cNvSpPr/>
          <p:nvPr/>
        </p:nvSpPr>
        <p:spPr>
          <a:xfrm>
            <a:off x="342900" y="3686175"/>
            <a:ext cx="4057650" cy="400050"/>
          </a:xfrm>
          <a:prstGeom prst="rect">
            <a:avLst/>
          </a:prstGeom>
          <a:noFill/>
          <a:ln/>
        </p:spPr>
        <p:txBody>
          <a:bodyPr wrap="square" lIns="0" tIns="0" rIns="0" bIns="0" rtlCol="0" anchor="ctr">
            <a:spAutoFit/>
          </a:bodyPr>
          <a:lstStyle/>
          <a:p>
            <a:pPr marL="0" indent="0">
              <a:buNone/>
            </a:pPr>
            <a:r>
              <a:rPr lang="en-US" sz="1046" dirty="0">
                <a:solidFill>
                  <a:srgbClr val="121211"/>
                </a:solidFill>
                <a:latin typeface="Noto Sans" pitchFamily="34" charset="0"/>
                <a:ea typeface="Noto Sans" pitchFamily="34" charset="-122"/>
                <a:cs typeface="Noto Sans" pitchFamily="34" charset="-120"/>
              </a:rPr>
              <a:t>Transform citizen service delivery through autonomous AI agents that bridge the execution gap</a:t>
            </a:r>
            <a:endParaRPr lang="en-US" sz="1046" dirty="0"/>
          </a:p>
        </p:txBody>
      </p:sp>
      <p:pic>
        <p:nvPicPr>
          <p:cNvPr id="16" name="Image 1" descr="preencoded.png"/>
          <p:cNvPicPr>
            <a:picLocks noChangeAspect="1"/>
          </p:cNvPicPr>
          <p:nvPr/>
        </p:nvPicPr>
        <p:blipFill>
          <a:blip r:embed="rId4"/>
          <a:stretch>
            <a:fillRect/>
          </a:stretch>
        </p:blipFill>
        <p:spPr>
          <a:xfrm>
            <a:off x="4743450" y="1330523"/>
            <a:ext cx="4057650" cy="228242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342900" y="342900"/>
            <a:ext cx="8458200" cy="285750"/>
          </a:xfrm>
          <a:prstGeom prst="rect">
            <a:avLst/>
          </a:prstGeom>
          <a:noFill/>
          <a:ln/>
        </p:spPr>
        <p:txBody>
          <a:bodyPr wrap="none" lIns="0" tIns="0" rIns="0" bIns="0" rtlCol="0" anchor="ctr">
            <a:spAutoFit/>
          </a:bodyPr>
          <a:lstStyle/>
          <a:p>
            <a:pPr marL="0" indent="0">
              <a:buNone/>
            </a:pPr>
            <a:r>
              <a:rPr lang="en-US" sz="2025" b="1" dirty="0">
                <a:solidFill>
                  <a:srgbClr val="3879C9"/>
                </a:solidFill>
                <a:latin typeface="Noto Sans" pitchFamily="34" charset="0"/>
                <a:ea typeface="Noto Sans" pitchFamily="34" charset="-122"/>
                <a:cs typeface="Noto Sans" pitchFamily="34" charset="-120"/>
              </a:rPr>
              <a:t>Government Efficiency Limited by Human Bandwidth</a:t>
            </a:r>
            <a:endParaRPr lang="en-US" sz="2025" dirty="0"/>
          </a:p>
        </p:txBody>
      </p:sp>
      <p:sp>
        <p:nvSpPr>
          <p:cNvPr id="4" name="Shape 1"/>
          <p:cNvSpPr/>
          <p:nvPr/>
        </p:nvSpPr>
        <p:spPr>
          <a:xfrm>
            <a:off x="342900" y="857250"/>
            <a:ext cx="4057650" cy="800100"/>
          </a:xfrm>
          <a:prstGeom prst="rect">
            <a:avLst/>
          </a:prstGeom>
          <a:solidFill>
            <a:srgbClr val="3879C9">
              <a:alpha val="5000"/>
            </a:srgbClr>
          </a:solidFill>
          <a:ln/>
        </p:spPr>
        <p:txBody>
          <a:bodyPr/>
          <a:lstStyle/>
          <a:p>
            <a:endParaRPr lang="en-US"/>
          </a:p>
        </p:txBody>
      </p:sp>
      <p:sp>
        <p:nvSpPr>
          <p:cNvPr id="5" name="Shape 2"/>
          <p:cNvSpPr/>
          <p:nvPr/>
        </p:nvSpPr>
        <p:spPr>
          <a:xfrm>
            <a:off x="342900" y="857250"/>
            <a:ext cx="28575" cy="800100"/>
          </a:xfrm>
          <a:prstGeom prst="rect">
            <a:avLst/>
          </a:prstGeom>
          <a:solidFill>
            <a:srgbClr val="3879C9"/>
          </a:solidFill>
          <a:ln/>
        </p:spPr>
        <p:txBody>
          <a:bodyPr/>
          <a:lstStyle/>
          <a:p>
            <a:endParaRPr lang="en-US"/>
          </a:p>
        </p:txBody>
      </p:sp>
      <p:sp>
        <p:nvSpPr>
          <p:cNvPr id="6" name="Text 3"/>
          <p:cNvSpPr/>
          <p:nvPr/>
        </p:nvSpPr>
        <p:spPr>
          <a:xfrm>
            <a:off x="514350" y="1028700"/>
            <a:ext cx="3714750" cy="457200"/>
          </a:xfrm>
          <a:prstGeom prst="rect">
            <a:avLst/>
          </a:prstGeom>
          <a:noFill/>
          <a:ln/>
        </p:spPr>
        <p:txBody>
          <a:bodyPr wrap="square" lIns="0" tIns="0" rIns="0" bIns="0" rtlCol="0" anchor="ctr">
            <a:spAutoFit/>
          </a:bodyPr>
          <a:lstStyle/>
          <a:p>
            <a:pPr marL="0" indent="0">
              <a:buNone/>
            </a:pPr>
            <a:r>
              <a:rPr lang="en-US" sz="1350" b="1" dirty="0">
                <a:solidFill>
                  <a:srgbClr val="121211"/>
                </a:solidFill>
                <a:latin typeface="Noto Sans" pitchFamily="34" charset="0"/>
                <a:ea typeface="Noto Sans" pitchFamily="34" charset="-122"/>
                <a:cs typeface="Noto Sans" pitchFamily="34" charset="-120"/>
              </a:rPr>
              <a:t>AI provides knowledge, but humans still execute all actions</a:t>
            </a:r>
            <a:endParaRPr lang="en-US" sz="1350" dirty="0"/>
          </a:p>
        </p:txBody>
      </p:sp>
      <p:sp>
        <p:nvSpPr>
          <p:cNvPr id="7" name="Text 4"/>
          <p:cNvSpPr/>
          <p:nvPr/>
        </p:nvSpPr>
        <p:spPr>
          <a:xfrm>
            <a:off x="342900" y="1885950"/>
            <a:ext cx="4057650" cy="228600"/>
          </a:xfrm>
          <a:prstGeom prst="rect">
            <a:avLst/>
          </a:prstGeom>
          <a:noFill/>
          <a:ln/>
        </p:spPr>
        <p:txBody>
          <a:bodyPr wrap="none" lIns="0" tIns="0" rIns="0" bIns="0" rtlCol="0" anchor="ctr">
            <a:spAutoFit/>
          </a:bodyPr>
          <a:lstStyle/>
          <a:p>
            <a:pPr marL="0" indent="0">
              <a:buNone/>
            </a:pPr>
            <a:r>
              <a:rPr lang="en-US" sz="1350" b="1" dirty="0">
                <a:solidFill>
                  <a:srgbClr val="121211"/>
                </a:solidFill>
                <a:latin typeface="Noto Sans" pitchFamily="34" charset="0"/>
                <a:ea typeface="Noto Sans" pitchFamily="34" charset="-122"/>
                <a:cs typeface="Noto Sans" pitchFamily="34" charset="-120"/>
              </a:rPr>
              <a:t>Current State Challenges:</a:t>
            </a:r>
            <a:endParaRPr lang="en-US" sz="1350" dirty="0"/>
          </a:p>
        </p:txBody>
      </p:sp>
      <p:sp>
        <p:nvSpPr>
          <p:cNvPr id="8" name="Text 5"/>
          <p:cNvSpPr/>
          <p:nvPr/>
        </p:nvSpPr>
        <p:spPr>
          <a:xfrm>
            <a:off x="557213" y="2230636"/>
            <a:ext cx="1512912" cy="194667"/>
          </a:xfrm>
          <a:prstGeom prst="rect">
            <a:avLst/>
          </a:prstGeom>
          <a:noFill/>
          <a:ln/>
        </p:spPr>
        <p:txBody>
          <a:bodyPr wrap="none" lIns="0" tIns="0" rIns="0" bIns="0" rtlCol="0" anchor="ctr">
            <a:spAutoFit/>
          </a:bodyPr>
          <a:lstStyle/>
          <a:p>
            <a:pPr marL="0" indent="0" algn="l">
              <a:buNone/>
            </a:pPr>
            <a:r>
              <a:rPr lang="en-US" sz="1046" b="1" dirty="0">
                <a:solidFill>
                  <a:srgbClr val="121211"/>
                </a:solidFill>
                <a:latin typeface="Noto Sans" pitchFamily="34" charset="0"/>
                <a:ea typeface="Noto Sans" pitchFamily="34" charset="-122"/>
                <a:cs typeface="Noto Sans" pitchFamily="34" charset="-120"/>
              </a:rPr>
              <a:t>Manual Coordination:</a:t>
            </a:r>
            <a:endParaRPr lang="en-US" sz="1046" dirty="0"/>
          </a:p>
        </p:txBody>
      </p:sp>
      <p:sp>
        <p:nvSpPr>
          <p:cNvPr id="9" name="Text 6"/>
          <p:cNvSpPr/>
          <p:nvPr/>
        </p:nvSpPr>
        <p:spPr>
          <a:xfrm>
            <a:off x="557213" y="2230636"/>
            <a:ext cx="3442450" cy="394692"/>
          </a:xfrm>
          <a:prstGeom prst="rect">
            <a:avLst/>
          </a:prstGeom>
          <a:noFill/>
          <a:ln/>
        </p:spPr>
        <p:txBody>
          <a:bodyPr wrap="square" lIns="0" tIns="0" rIns="0" bIns="0" rtlCol="0" anchor="ctr">
            <a:spAutoFit/>
          </a:bodyPr>
          <a:lstStyle/>
          <a:p>
            <a:pPr marL="0" indent="0" algn="l">
              <a:buNone/>
            </a:pPr>
            <a:r>
              <a:rPr lang="en-US" sz="1046" dirty="0">
                <a:solidFill>
                  <a:srgbClr val="121211"/>
                </a:solidFill>
                <a:latin typeface="Noto Sans" pitchFamily="34" charset="0"/>
                <a:ea typeface="Noto Sans" pitchFamily="34" charset="-122"/>
                <a:cs typeface="Noto Sans" pitchFamily="34" charset="-120"/>
              </a:rPr>
              <a:t> Staff must navigate multiple systems</a:t>
            </a:r>
            <a:endParaRPr lang="en-US" sz="1046" dirty="0"/>
          </a:p>
        </p:txBody>
      </p:sp>
      <p:sp>
        <p:nvSpPr>
          <p:cNvPr id="10" name="Text 7"/>
          <p:cNvSpPr/>
          <p:nvPr/>
        </p:nvSpPr>
        <p:spPr>
          <a:xfrm>
            <a:off x="557213" y="2744986"/>
            <a:ext cx="1035844" cy="194667"/>
          </a:xfrm>
          <a:prstGeom prst="rect">
            <a:avLst/>
          </a:prstGeom>
          <a:noFill/>
          <a:ln/>
        </p:spPr>
        <p:txBody>
          <a:bodyPr wrap="none" lIns="0" tIns="0" rIns="0" bIns="0" rtlCol="0" anchor="ctr">
            <a:spAutoFit/>
          </a:bodyPr>
          <a:lstStyle/>
          <a:p>
            <a:pPr marL="0" indent="0" algn="l">
              <a:buNone/>
            </a:pPr>
            <a:r>
              <a:rPr lang="en-US" sz="1046" b="1" dirty="0">
                <a:solidFill>
                  <a:srgbClr val="121211"/>
                </a:solidFill>
                <a:latin typeface="Noto Sans" pitchFamily="34" charset="0"/>
                <a:ea typeface="Noto Sans" pitchFamily="34" charset="-122"/>
                <a:cs typeface="Noto Sans" pitchFamily="34" charset="-120"/>
              </a:rPr>
              <a:t>Execution Gap:</a:t>
            </a:r>
            <a:endParaRPr lang="en-US" sz="1046" dirty="0"/>
          </a:p>
        </p:txBody>
      </p:sp>
      <p:sp>
        <p:nvSpPr>
          <p:cNvPr id="11" name="Text 8"/>
          <p:cNvSpPr/>
          <p:nvPr/>
        </p:nvSpPr>
        <p:spPr>
          <a:xfrm>
            <a:off x="1593056" y="2744986"/>
            <a:ext cx="2461887" cy="194667"/>
          </a:xfrm>
          <a:prstGeom prst="rect">
            <a:avLst/>
          </a:prstGeom>
          <a:noFill/>
          <a:ln/>
        </p:spPr>
        <p:txBody>
          <a:bodyPr wrap="none" lIns="0" tIns="0" rIns="0" bIns="0" rtlCol="0" anchor="ctr">
            <a:spAutoFit/>
          </a:bodyPr>
          <a:lstStyle/>
          <a:p>
            <a:pPr marL="0" indent="0" algn="l">
              <a:buNone/>
            </a:pPr>
            <a:r>
              <a:rPr lang="en-US" sz="1046" dirty="0">
                <a:solidFill>
                  <a:srgbClr val="121211"/>
                </a:solidFill>
                <a:latin typeface="Noto Sans" pitchFamily="34" charset="0"/>
                <a:ea typeface="Noto Sans" pitchFamily="34" charset="-122"/>
                <a:cs typeface="Noto Sans" pitchFamily="34" charset="-120"/>
              </a:rPr>
              <a:t> Knowledge without action capability</a:t>
            </a:r>
            <a:endParaRPr lang="en-US" sz="1046" dirty="0"/>
          </a:p>
        </p:txBody>
      </p:sp>
      <p:sp>
        <p:nvSpPr>
          <p:cNvPr id="12" name="Text 9"/>
          <p:cNvSpPr/>
          <p:nvPr/>
        </p:nvSpPr>
        <p:spPr>
          <a:xfrm>
            <a:off x="557213" y="3059311"/>
            <a:ext cx="1519051" cy="194667"/>
          </a:xfrm>
          <a:prstGeom prst="rect">
            <a:avLst/>
          </a:prstGeom>
          <a:noFill/>
          <a:ln/>
        </p:spPr>
        <p:txBody>
          <a:bodyPr wrap="none" lIns="0" tIns="0" rIns="0" bIns="0" rtlCol="0" anchor="ctr">
            <a:spAutoFit/>
          </a:bodyPr>
          <a:lstStyle/>
          <a:p>
            <a:pPr marL="0" indent="0" algn="l">
              <a:buNone/>
            </a:pPr>
            <a:r>
              <a:rPr lang="en-US" sz="1046" b="1" dirty="0">
                <a:solidFill>
                  <a:srgbClr val="121211"/>
                </a:solidFill>
                <a:latin typeface="Noto Sans" pitchFamily="34" charset="0"/>
                <a:ea typeface="Noto Sans" pitchFamily="34" charset="-122"/>
                <a:cs typeface="Noto Sans" pitchFamily="34" charset="-120"/>
              </a:rPr>
              <a:t>Resource Constraints:</a:t>
            </a:r>
            <a:endParaRPr lang="en-US" sz="1046" dirty="0"/>
          </a:p>
        </p:txBody>
      </p:sp>
      <p:sp>
        <p:nvSpPr>
          <p:cNvPr id="13" name="Text 10"/>
          <p:cNvSpPr/>
          <p:nvPr/>
        </p:nvSpPr>
        <p:spPr>
          <a:xfrm>
            <a:off x="2076264" y="3059311"/>
            <a:ext cx="2126856" cy="194667"/>
          </a:xfrm>
          <a:prstGeom prst="rect">
            <a:avLst/>
          </a:prstGeom>
          <a:noFill/>
          <a:ln/>
        </p:spPr>
        <p:txBody>
          <a:bodyPr wrap="none" lIns="0" tIns="0" rIns="0" bIns="0" rtlCol="0" anchor="ctr">
            <a:spAutoFit/>
          </a:bodyPr>
          <a:lstStyle/>
          <a:p>
            <a:pPr marL="0" indent="0" algn="l">
              <a:buNone/>
            </a:pPr>
            <a:r>
              <a:rPr lang="en-US" sz="1046" dirty="0">
                <a:solidFill>
                  <a:srgbClr val="121211"/>
                </a:solidFill>
                <a:latin typeface="Noto Sans" pitchFamily="34" charset="0"/>
                <a:ea typeface="Noto Sans" pitchFamily="34" charset="-122"/>
                <a:cs typeface="Noto Sans" pitchFamily="34" charset="-120"/>
              </a:rPr>
              <a:t> Limited by available staff hours</a:t>
            </a:r>
            <a:endParaRPr lang="en-US" sz="1046" dirty="0"/>
          </a:p>
        </p:txBody>
      </p:sp>
      <p:sp>
        <p:nvSpPr>
          <p:cNvPr id="14" name="Text 11"/>
          <p:cNvSpPr/>
          <p:nvPr/>
        </p:nvSpPr>
        <p:spPr>
          <a:xfrm>
            <a:off x="557213" y="3373636"/>
            <a:ext cx="1442340" cy="194667"/>
          </a:xfrm>
          <a:prstGeom prst="rect">
            <a:avLst/>
          </a:prstGeom>
          <a:noFill/>
          <a:ln/>
        </p:spPr>
        <p:txBody>
          <a:bodyPr wrap="none" lIns="0" tIns="0" rIns="0" bIns="0" rtlCol="0" anchor="ctr">
            <a:spAutoFit/>
          </a:bodyPr>
          <a:lstStyle/>
          <a:p>
            <a:pPr marL="0" indent="0" algn="l">
              <a:buNone/>
            </a:pPr>
            <a:r>
              <a:rPr lang="en-US" sz="1046" b="1" dirty="0">
                <a:solidFill>
                  <a:srgbClr val="121211"/>
                </a:solidFill>
                <a:latin typeface="Noto Sans" pitchFamily="34" charset="0"/>
                <a:ea typeface="Noto Sans" pitchFamily="34" charset="-122"/>
                <a:cs typeface="Noto Sans" pitchFamily="34" charset="-120"/>
              </a:rPr>
              <a:t>Inconsistent Service:</a:t>
            </a:r>
            <a:endParaRPr lang="en-US" sz="1046" dirty="0"/>
          </a:p>
        </p:txBody>
      </p:sp>
      <p:sp>
        <p:nvSpPr>
          <p:cNvPr id="15" name="Text 12"/>
          <p:cNvSpPr/>
          <p:nvPr/>
        </p:nvSpPr>
        <p:spPr>
          <a:xfrm>
            <a:off x="1999552" y="3373636"/>
            <a:ext cx="2289432" cy="194667"/>
          </a:xfrm>
          <a:prstGeom prst="rect">
            <a:avLst/>
          </a:prstGeom>
          <a:noFill/>
          <a:ln/>
        </p:spPr>
        <p:txBody>
          <a:bodyPr wrap="none" lIns="0" tIns="0" rIns="0" bIns="0" rtlCol="0" anchor="ctr">
            <a:spAutoFit/>
          </a:bodyPr>
          <a:lstStyle/>
          <a:p>
            <a:pPr marL="0" indent="0" algn="l">
              <a:buNone/>
            </a:pPr>
            <a:r>
              <a:rPr lang="en-US" sz="1046" dirty="0">
                <a:solidFill>
                  <a:srgbClr val="121211"/>
                </a:solidFill>
                <a:latin typeface="Noto Sans" pitchFamily="34" charset="0"/>
                <a:ea typeface="Noto Sans" pitchFamily="34" charset="-122"/>
                <a:cs typeface="Noto Sans" pitchFamily="34" charset="-120"/>
              </a:rPr>
              <a:t> Varies by office and staff member</a:t>
            </a:r>
            <a:endParaRPr lang="en-US" sz="1046" dirty="0"/>
          </a:p>
        </p:txBody>
      </p:sp>
      <p:pic>
        <p:nvPicPr>
          <p:cNvPr id="16" name="Image 1" descr="preencoded.png"/>
          <p:cNvPicPr>
            <a:picLocks noChangeAspect="1"/>
          </p:cNvPicPr>
          <p:nvPr/>
        </p:nvPicPr>
        <p:blipFill>
          <a:blip r:embed="rId4"/>
          <a:stretch>
            <a:fillRect/>
          </a:stretch>
        </p:blipFill>
        <p:spPr>
          <a:xfrm>
            <a:off x="4743450" y="1073990"/>
            <a:ext cx="4057650" cy="228111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342900" y="342900"/>
            <a:ext cx="8458200" cy="285750"/>
          </a:xfrm>
          <a:prstGeom prst="rect">
            <a:avLst/>
          </a:prstGeom>
          <a:noFill/>
          <a:ln/>
        </p:spPr>
        <p:txBody>
          <a:bodyPr wrap="none" lIns="0" tIns="0" rIns="0" bIns="0" rtlCol="0" anchor="ctr">
            <a:spAutoFit/>
          </a:bodyPr>
          <a:lstStyle/>
          <a:p>
            <a:pPr marL="0" indent="0">
              <a:buNone/>
            </a:pPr>
            <a:r>
              <a:rPr lang="en-US" sz="2025" b="1" dirty="0">
                <a:solidFill>
                  <a:srgbClr val="3879C9"/>
                </a:solidFill>
                <a:latin typeface="Noto Sans" pitchFamily="34" charset="0"/>
                <a:ea typeface="Noto Sans" pitchFamily="34" charset="-122"/>
                <a:cs typeface="Noto Sans" pitchFamily="34" charset="-120"/>
              </a:rPr>
              <a:t>Agentic AI: Your Digital Government Employee</a:t>
            </a:r>
            <a:endParaRPr lang="en-US" sz="2025" dirty="0"/>
          </a:p>
        </p:txBody>
      </p:sp>
      <p:sp>
        <p:nvSpPr>
          <p:cNvPr id="4" name="Shape 1"/>
          <p:cNvSpPr/>
          <p:nvPr/>
        </p:nvSpPr>
        <p:spPr>
          <a:xfrm>
            <a:off x="342900" y="857250"/>
            <a:ext cx="4057650" cy="800100"/>
          </a:xfrm>
          <a:prstGeom prst="rect">
            <a:avLst/>
          </a:prstGeom>
          <a:solidFill>
            <a:srgbClr val="3879C9">
              <a:alpha val="5000"/>
            </a:srgbClr>
          </a:solidFill>
          <a:ln/>
        </p:spPr>
        <p:txBody>
          <a:bodyPr/>
          <a:lstStyle/>
          <a:p>
            <a:endParaRPr lang="en-US"/>
          </a:p>
        </p:txBody>
      </p:sp>
      <p:sp>
        <p:nvSpPr>
          <p:cNvPr id="5" name="Shape 2"/>
          <p:cNvSpPr/>
          <p:nvPr/>
        </p:nvSpPr>
        <p:spPr>
          <a:xfrm>
            <a:off x="342900" y="857250"/>
            <a:ext cx="28575" cy="800100"/>
          </a:xfrm>
          <a:prstGeom prst="rect">
            <a:avLst/>
          </a:prstGeom>
          <a:solidFill>
            <a:srgbClr val="3879C9"/>
          </a:solidFill>
          <a:ln/>
        </p:spPr>
        <p:txBody>
          <a:bodyPr/>
          <a:lstStyle/>
          <a:p>
            <a:endParaRPr lang="en-US"/>
          </a:p>
        </p:txBody>
      </p:sp>
      <p:sp>
        <p:nvSpPr>
          <p:cNvPr id="6" name="Text 3"/>
          <p:cNvSpPr/>
          <p:nvPr/>
        </p:nvSpPr>
        <p:spPr>
          <a:xfrm>
            <a:off x="514350" y="1028700"/>
            <a:ext cx="3714750" cy="457200"/>
          </a:xfrm>
          <a:prstGeom prst="rect">
            <a:avLst/>
          </a:prstGeom>
          <a:noFill/>
          <a:ln/>
        </p:spPr>
        <p:txBody>
          <a:bodyPr wrap="square" lIns="0" tIns="0" rIns="0" bIns="0" rtlCol="0" anchor="ctr">
            <a:spAutoFit/>
          </a:bodyPr>
          <a:lstStyle/>
          <a:p>
            <a:pPr marL="0" indent="0">
              <a:buNone/>
            </a:pPr>
            <a:r>
              <a:rPr lang="en-US" sz="1350" b="1" dirty="0">
                <a:solidFill>
                  <a:srgbClr val="121211"/>
                </a:solidFill>
                <a:latin typeface="Noto Sans" pitchFamily="34" charset="0"/>
                <a:ea typeface="Noto Sans" pitchFamily="34" charset="-122"/>
                <a:cs typeface="Noto Sans" pitchFamily="34" charset="-120"/>
              </a:rPr>
              <a:t>AI that takes actions, not just provides advice</a:t>
            </a:r>
            <a:endParaRPr lang="en-US" sz="1350" dirty="0"/>
          </a:p>
        </p:txBody>
      </p:sp>
      <p:sp>
        <p:nvSpPr>
          <p:cNvPr id="7" name="Text 4"/>
          <p:cNvSpPr/>
          <p:nvPr/>
        </p:nvSpPr>
        <p:spPr>
          <a:xfrm>
            <a:off x="342900" y="1885950"/>
            <a:ext cx="4057650" cy="228600"/>
          </a:xfrm>
          <a:prstGeom prst="rect">
            <a:avLst/>
          </a:prstGeom>
          <a:noFill/>
          <a:ln/>
        </p:spPr>
        <p:txBody>
          <a:bodyPr wrap="none" lIns="0" tIns="0" rIns="0" bIns="0" rtlCol="0" anchor="ctr">
            <a:spAutoFit/>
          </a:bodyPr>
          <a:lstStyle/>
          <a:p>
            <a:pPr marL="0" indent="0">
              <a:buNone/>
            </a:pPr>
            <a:r>
              <a:rPr lang="en-US" sz="1350" b="1" dirty="0">
                <a:solidFill>
                  <a:srgbClr val="121211"/>
                </a:solidFill>
                <a:latin typeface="Noto Sans" pitchFamily="34" charset="0"/>
                <a:ea typeface="Noto Sans" pitchFamily="34" charset="-122"/>
                <a:cs typeface="Noto Sans" pitchFamily="34" charset="-120"/>
              </a:rPr>
              <a:t>Key Capabilities:</a:t>
            </a:r>
            <a:endParaRPr lang="en-US" sz="1350" dirty="0"/>
          </a:p>
        </p:txBody>
      </p:sp>
      <p:sp>
        <p:nvSpPr>
          <p:cNvPr id="8" name="Text 5"/>
          <p:cNvSpPr/>
          <p:nvPr/>
        </p:nvSpPr>
        <p:spPr>
          <a:xfrm>
            <a:off x="557213" y="2230636"/>
            <a:ext cx="1200010" cy="194667"/>
          </a:xfrm>
          <a:prstGeom prst="rect">
            <a:avLst/>
          </a:prstGeom>
          <a:noFill/>
          <a:ln/>
        </p:spPr>
        <p:txBody>
          <a:bodyPr wrap="none" lIns="0" tIns="0" rIns="0" bIns="0" rtlCol="0" anchor="ctr">
            <a:spAutoFit/>
          </a:bodyPr>
          <a:lstStyle/>
          <a:p>
            <a:pPr marL="0" indent="0" algn="l">
              <a:buNone/>
            </a:pPr>
            <a:r>
              <a:rPr lang="en-US" sz="1046" b="1" dirty="0">
                <a:solidFill>
                  <a:srgbClr val="121211"/>
                </a:solidFill>
                <a:latin typeface="Noto Sans" pitchFamily="34" charset="0"/>
                <a:ea typeface="Noto Sans" pitchFamily="34" charset="-122"/>
                <a:cs typeface="Noto Sans" pitchFamily="34" charset="-120"/>
              </a:rPr>
              <a:t>Decision-Making:</a:t>
            </a:r>
            <a:endParaRPr lang="en-US" sz="1046" dirty="0"/>
          </a:p>
        </p:txBody>
      </p:sp>
      <p:sp>
        <p:nvSpPr>
          <p:cNvPr id="9" name="Text 6"/>
          <p:cNvSpPr/>
          <p:nvPr/>
        </p:nvSpPr>
        <p:spPr>
          <a:xfrm>
            <a:off x="1757223" y="2230636"/>
            <a:ext cx="1835525" cy="194667"/>
          </a:xfrm>
          <a:prstGeom prst="rect">
            <a:avLst/>
          </a:prstGeom>
          <a:noFill/>
          <a:ln/>
        </p:spPr>
        <p:txBody>
          <a:bodyPr wrap="none" lIns="0" tIns="0" rIns="0" bIns="0" rtlCol="0" anchor="ctr">
            <a:spAutoFit/>
          </a:bodyPr>
          <a:lstStyle/>
          <a:p>
            <a:pPr marL="0" indent="0" algn="l">
              <a:buNone/>
            </a:pPr>
            <a:r>
              <a:rPr lang="en-US" sz="1046" dirty="0">
                <a:solidFill>
                  <a:srgbClr val="121211"/>
                </a:solidFill>
                <a:latin typeface="Noto Sans" pitchFamily="34" charset="0"/>
                <a:ea typeface="Noto Sans" pitchFamily="34" charset="-122"/>
                <a:cs typeface="Noto Sans" pitchFamily="34" charset="-120"/>
              </a:rPr>
              <a:t> Within defined parameters</a:t>
            </a:r>
            <a:endParaRPr lang="en-US" sz="1046" dirty="0"/>
          </a:p>
        </p:txBody>
      </p:sp>
      <p:sp>
        <p:nvSpPr>
          <p:cNvPr id="10" name="Text 7"/>
          <p:cNvSpPr/>
          <p:nvPr/>
        </p:nvSpPr>
        <p:spPr>
          <a:xfrm>
            <a:off x="557213" y="2544961"/>
            <a:ext cx="1790374" cy="194667"/>
          </a:xfrm>
          <a:prstGeom prst="rect">
            <a:avLst/>
          </a:prstGeom>
          <a:noFill/>
          <a:ln/>
        </p:spPr>
        <p:txBody>
          <a:bodyPr wrap="none" lIns="0" tIns="0" rIns="0" bIns="0" rtlCol="0" anchor="ctr">
            <a:spAutoFit/>
          </a:bodyPr>
          <a:lstStyle/>
          <a:p>
            <a:pPr marL="0" indent="0" algn="l">
              <a:buNone/>
            </a:pPr>
            <a:r>
              <a:rPr lang="en-US" sz="1046" b="1" dirty="0">
                <a:solidFill>
                  <a:srgbClr val="121211"/>
                </a:solidFill>
                <a:latin typeface="Noto Sans" pitchFamily="34" charset="0"/>
                <a:ea typeface="Noto Sans" pitchFamily="34" charset="-122"/>
                <a:cs typeface="Noto Sans" pitchFamily="34" charset="-120"/>
              </a:rPr>
              <a:t>Multi-System Integration:</a:t>
            </a:r>
            <a:endParaRPr lang="en-US" sz="1046" dirty="0"/>
          </a:p>
        </p:txBody>
      </p:sp>
      <p:sp>
        <p:nvSpPr>
          <p:cNvPr id="11" name="Text 8"/>
          <p:cNvSpPr/>
          <p:nvPr/>
        </p:nvSpPr>
        <p:spPr>
          <a:xfrm>
            <a:off x="2347587" y="2544961"/>
            <a:ext cx="1612925" cy="194667"/>
          </a:xfrm>
          <a:prstGeom prst="rect">
            <a:avLst/>
          </a:prstGeom>
          <a:noFill/>
          <a:ln/>
        </p:spPr>
        <p:txBody>
          <a:bodyPr wrap="none" lIns="0" tIns="0" rIns="0" bIns="0" rtlCol="0" anchor="ctr">
            <a:spAutoFit/>
          </a:bodyPr>
          <a:lstStyle/>
          <a:p>
            <a:pPr marL="0" indent="0" algn="l">
              <a:buNone/>
            </a:pPr>
            <a:r>
              <a:rPr lang="en-US" sz="1046" dirty="0">
                <a:solidFill>
                  <a:srgbClr val="121211"/>
                </a:solidFill>
                <a:latin typeface="Noto Sans" pitchFamily="34" charset="0"/>
                <a:ea typeface="Noto Sans" pitchFamily="34" charset="-122"/>
                <a:cs typeface="Noto Sans" pitchFamily="34" charset="-120"/>
              </a:rPr>
              <a:t> Works across platforms</a:t>
            </a:r>
            <a:endParaRPr lang="en-US" sz="1046" dirty="0"/>
          </a:p>
        </p:txBody>
      </p:sp>
      <p:sp>
        <p:nvSpPr>
          <p:cNvPr id="12" name="Text 9"/>
          <p:cNvSpPr/>
          <p:nvPr/>
        </p:nvSpPr>
        <p:spPr>
          <a:xfrm>
            <a:off x="557213" y="2859286"/>
            <a:ext cx="1658662" cy="194667"/>
          </a:xfrm>
          <a:prstGeom prst="rect">
            <a:avLst/>
          </a:prstGeom>
          <a:noFill/>
          <a:ln/>
        </p:spPr>
        <p:txBody>
          <a:bodyPr wrap="none" lIns="0" tIns="0" rIns="0" bIns="0" rtlCol="0" anchor="ctr">
            <a:spAutoFit/>
          </a:bodyPr>
          <a:lstStyle/>
          <a:p>
            <a:pPr marL="0" indent="0" algn="l">
              <a:buNone/>
            </a:pPr>
            <a:r>
              <a:rPr lang="en-US" sz="1046" b="1" dirty="0">
                <a:solidFill>
                  <a:srgbClr val="121211"/>
                </a:solidFill>
                <a:latin typeface="Noto Sans" pitchFamily="34" charset="0"/>
                <a:ea typeface="Noto Sans" pitchFamily="34" charset="-122"/>
                <a:cs typeface="Noto Sans" pitchFamily="34" charset="-120"/>
              </a:rPr>
              <a:t>Autonomous Execution:</a:t>
            </a:r>
            <a:endParaRPr lang="en-US" sz="1046" dirty="0"/>
          </a:p>
        </p:txBody>
      </p:sp>
      <p:sp>
        <p:nvSpPr>
          <p:cNvPr id="13" name="Text 10"/>
          <p:cNvSpPr/>
          <p:nvPr/>
        </p:nvSpPr>
        <p:spPr>
          <a:xfrm>
            <a:off x="2215874" y="2859286"/>
            <a:ext cx="1723234" cy="194667"/>
          </a:xfrm>
          <a:prstGeom prst="rect">
            <a:avLst/>
          </a:prstGeom>
          <a:noFill/>
          <a:ln/>
        </p:spPr>
        <p:txBody>
          <a:bodyPr wrap="none" lIns="0" tIns="0" rIns="0" bIns="0" rtlCol="0" anchor="ctr">
            <a:spAutoFit/>
          </a:bodyPr>
          <a:lstStyle/>
          <a:p>
            <a:pPr marL="0" indent="0" algn="l">
              <a:buNone/>
            </a:pPr>
            <a:r>
              <a:rPr lang="en-US" sz="1046" dirty="0">
                <a:solidFill>
                  <a:srgbClr val="121211"/>
                </a:solidFill>
                <a:latin typeface="Noto Sans" pitchFamily="34" charset="0"/>
                <a:ea typeface="Noto Sans" pitchFamily="34" charset="-122"/>
                <a:cs typeface="Noto Sans" pitchFamily="34" charset="-120"/>
              </a:rPr>
              <a:t> Completes full workflows</a:t>
            </a:r>
            <a:endParaRPr lang="en-US" sz="1046" dirty="0"/>
          </a:p>
        </p:txBody>
      </p:sp>
      <p:sp>
        <p:nvSpPr>
          <p:cNvPr id="14" name="Shape 11"/>
          <p:cNvSpPr/>
          <p:nvPr/>
        </p:nvSpPr>
        <p:spPr>
          <a:xfrm>
            <a:off x="342900" y="3286125"/>
            <a:ext cx="2160761" cy="314325"/>
          </a:xfrm>
          <a:prstGeom prst="rect">
            <a:avLst/>
          </a:prstGeom>
          <a:solidFill>
            <a:srgbClr val="3879C9"/>
          </a:solidFill>
          <a:ln/>
        </p:spPr>
        <p:txBody>
          <a:bodyPr/>
          <a:lstStyle/>
          <a:p>
            <a:endParaRPr lang="en-US"/>
          </a:p>
        </p:txBody>
      </p:sp>
      <p:sp>
        <p:nvSpPr>
          <p:cNvPr id="15" name="Text 12"/>
          <p:cNvSpPr/>
          <p:nvPr/>
        </p:nvSpPr>
        <p:spPr>
          <a:xfrm>
            <a:off x="342900" y="3286125"/>
            <a:ext cx="2160761" cy="314325"/>
          </a:xfrm>
          <a:prstGeom prst="rect">
            <a:avLst/>
          </a:prstGeom>
          <a:noFill/>
          <a:ln/>
        </p:spPr>
        <p:txBody>
          <a:bodyPr wrap="square" lIns="68072" tIns="68072" rIns="68072" bIns="68072" rtlCol="0" anchor="ctr">
            <a:spAutoFit/>
          </a:bodyPr>
          <a:lstStyle/>
          <a:p>
            <a:pPr marL="0" indent="0" algn="ctr">
              <a:buNone/>
            </a:pPr>
            <a:r>
              <a:rPr lang="en-US" sz="942" b="1" dirty="0">
                <a:solidFill>
                  <a:srgbClr val="FFFFFF"/>
                </a:solidFill>
                <a:latin typeface="Noto Sans" pitchFamily="34" charset="0"/>
                <a:ea typeface="Noto Sans" pitchFamily="34" charset="-122"/>
                <a:cs typeface="Noto Sans" pitchFamily="34" charset="-120"/>
              </a:rPr>
              <a:t>Traditional AI</a:t>
            </a:r>
            <a:endParaRPr lang="en-US" sz="942" dirty="0"/>
          </a:p>
        </p:txBody>
      </p:sp>
      <p:sp>
        <p:nvSpPr>
          <p:cNvPr id="16" name="Shape 13"/>
          <p:cNvSpPr/>
          <p:nvPr/>
        </p:nvSpPr>
        <p:spPr>
          <a:xfrm>
            <a:off x="2503661" y="3286125"/>
            <a:ext cx="1896889" cy="314325"/>
          </a:xfrm>
          <a:prstGeom prst="rect">
            <a:avLst/>
          </a:prstGeom>
          <a:solidFill>
            <a:srgbClr val="3879C9"/>
          </a:solidFill>
          <a:ln/>
        </p:spPr>
        <p:txBody>
          <a:bodyPr/>
          <a:lstStyle/>
          <a:p>
            <a:endParaRPr lang="en-US"/>
          </a:p>
        </p:txBody>
      </p:sp>
      <p:sp>
        <p:nvSpPr>
          <p:cNvPr id="17" name="Text 14"/>
          <p:cNvSpPr/>
          <p:nvPr/>
        </p:nvSpPr>
        <p:spPr>
          <a:xfrm>
            <a:off x="2503661" y="3286125"/>
            <a:ext cx="1896889" cy="314325"/>
          </a:xfrm>
          <a:prstGeom prst="rect">
            <a:avLst/>
          </a:prstGeom>
          <a:noFill/>
          <a:ln/>
        </p:spPr>
        <p:txBody>
          <a:bodyPr wrap="square" lIns="68072" tIns="68072" rIns="68072" bIns="68072" rtlCol="0" anchor="ctr">
            <a:spAutoFit/>
          </a:bodyPr>
          <a:lstStyle/>
          <a:p>
            <a:pPr marL="0" indent="0" algn="ctr">
              <a:buNone/>
            </a:pPr>
            <a:r>
              <a:rPr lang="en-US" sz="942" b="1" dirty="0">
                <a:solidFill>
                  <a:srgbClr val="FFFFFF"/>
                </a:solidFill>
                <a:latin typeface="Noto Sans" pitchFamily="34" charset="0"/>
                <a:ea typeface="Noto Sans" pitchFamily="34" charset="-122"/>
                <a:cs typeface="Noto Sans" pitchFamily="34" charset="-120"/>
              </a:rPr>
              <a:t>Agentic AI</a:t>
            </a:r>
            <a:endParaRPr lang="en-US" sz="942" dirty="0"/>
          </a:p>
        </p:txBody>
      </p:sp>
      <p:sp>
        <p:nvSpPr>
          <p:cNvPr id="18" name="Text 15"/>
          <p:cNvSpPr/>
          <p:nvPr/>
        </p:nvSpPr>
        <p:spPr>
          <a:xfrm>
            <a:off x="342900" y="3600450"/>
            <a:ext cx="2160761" cy="317897"/>
          </a:xfrm>
          <a:prstGeom prst="rect">
            <a:avLst/>
          </a:prstGeom>
          <a:noFill/>
          <a:ln/>
        </p:spPr>
        <p:txBody>
          <a:bodyPr wrap="square" lIns="68072" tIns="68072" rIns="68072" bIns="68072" rtlCol="0" anchor="ctr">
            <a:spAutoFit/>
          </a:bodyPr>
          <a:lstStyle/>
          <a:p>
            <a:pPr marL="0" indent="0" algn="ctr">
              <a:buNone/>
            </a:pPr>
            <a:r>
              <a:rPr lang="en-US" sz="942" dirty="0">
                <a:solidFill>
                  <a:srgbClr val="121211"/>
                </a:solidFill>
                <a:latin typeface="Noto Sans" pitchFamily="34" charset="0"/>
                <a:ea typeface="Noto Sans" pitchFamily="34" charset="-122"/>
                <a:cs typeface="Noto Sans" pitchFamily="34" charset="-120"/>
              </a:rPr>
              <a:t>Provides instructions</a:t>
            </a:r>
            <a:endParaRPr lang="en-US" sz="942" dirty="0"/>
          </a:p>
        </p:txBody>
      </p:sp>
      <p:sp>
        <p:nvSpPr>
          <p:cNvPr id="19" name="Text 16"/>
          <p:cNvSpPr/>
          <p:nvPr/>
        </p:nvSpPr>
        <p:spPr>
          <a:xfrm>
            <a:off x="2503661" y="3600450"/>
            <a:ext cx="1896889" cy="317897"/>
          </a:xfrm>
          <a:prstGeom prst="rect">
            <a:avLst/>
          </a:prstGeom>
          <a:noFill/>
          <a:ln/>
        </p:spPr>
        <p:txBody>
          <a:bodyPr wrap="square" lIns="68072" tIns="68072" rIns="68072" bIns="68072" rtlCol="0" anchor="ctr">
            <a:spAutoFit/>
          </a:bodyPr>
          <a:lstStyle/>
          <a:p>
            <a:pPr marL="0" indent="0" algn="ctr">
              <a:buNone/>
            </a:pPr>
            <a:r>
              <a:rPr lang="en-US" sz="942" dirty="0">
                <a:solidFill>
                  <a:srgbClr val="121211"/>
                </a:solidFill>
                <a:latin typeface="Noto Sans" pitchFamily="34" charset="0"/>
                <a:ea typeface="Noto Sans" pitchFamily="34" charset="-122"/>
                <a:cs typeface="Noto Sans" pitchFamily="34" charset="-120"/>
              </a:rPr>
              <a:t>Takes actions</a:t>
            </a:r>
            <a:endParaRPr lang="en-US" sz="942" dirty="0"/>
          </a:p>
        </p:txBody>
      </p:sp>
      <p:sp>
        <p:nvSpPr>
          <p:cNvPr id="20" name="Text 17"/>
          <p:cNvSpPr/>
          <p:nvPr/>
        </p:nvSpPr>
        <p:spPr>
          <a:xfrm>
            <a:off x="342900" y="3918347"/>
            <a:ext cx="2160761" cy="321469"/>
          </a:xfrm>
          <a:prstGeom prst="rect">
            <a:avLst/>
          </a:prstGeom>
          <a:noFill/>
          <a:ln/>
        </p:spPr>
        <p:txBody>
          <a:bodyPr wrap="square" lIns="68072" tIns="68072" rIns="68072" bIns="68072" rtlCol="0" anchor="ctr">
            <a:spAutoFit/>
          </a:bodyPr>
          <a:lstStyle/>
          <a:p>
            <a:pPr marL="0" indent="0" algn="ctr">
              <a:buNone/>
            </a:pPr>
            <a:r>
              <a:rPr lang="en-US" sz="942" dirty="0">
                <a:solidFill>
                  <a:srgbClr val="121211"/>
                </a:solidFill>
                <a:latin typeface="Noto Sans" pitchFamily="34" charset="0"/>
                <a:ea typeface="Noto Sans" pitchFamily="34" charset="-122"/>
                <a:cs typeface="Noto Sans" pitchFamily="34" charset="-120"/>
              </a:rPr>
              <a:t>Requires human execution</a:t>
            </a:r>
            <a:endParaRPr lang="en-US" sz="942" dirty="0"/>
          </a:p>
        </p:txBody>
      </p:sp>
      <p:sp>
        <p:nvSpPr>
          <p:cNvPr id="21" name="Text 18"/>
          <p:cNvSpPr/>
          <p:nvPr/>
        </p:nvSpPr>
        <p:spPr>
          <a:xfrm>
            <a:off x="2503661" y="3918347"/>
            <a:ext cx="1896889" cy="321469"/>
          </a:xfrm>
          <a:prstGeom prst="rect">
            <a:avLst/>
          </a:prstGeom>
          <a:noFill/>
          <a:ln/>
        </p:spPr>
        <p:txBody>
          <a:bodyPr wrap="square" lIns="68072" tIns="68072" rIns="68072" bIns="68072" rtlCol="0" anchor="ctr">
            <a:spAutoFit/>
          </a:bodyPr>
          <a:lstStyle/>
          <a:p>
            <a:pPr marL="0" indent="0" algn="ctr">
              <a:buNone/>
            </a:pPr>
            <a:r>
              <a:rPr lang="en-US" sz="942" dirty="0">
                <a:solidFill>
                  <a:srgbClr val="121211"/>
                </a:solidFill>
                <a:latin typeface="Noto Sans" pitchFamily="34" charset="0"/>
                <a:ea typeface="Noto Sans" pitchFamily="34" charset="-122"/>
                <a:cs typeface="Noto Sans" pitchFamily="34" charset="-120"/>
              </a:rPr>
              <a:t>Autonomous execution</a:t>
            </a:r>
            <a:endParaRPr lang="en-US" sz="942" dirty="0"/>
          </a:p>
        </p:txBody>
      </p:sp>
      <p:sp>
        <p:nvSpPr>
          <p:cNvPr id="22" name="Text 19"/>
          <p:cNvSpPr/>
          <p:nvPr/>
        </p:nvSpPr>
        <p:spPr>
          <a:xfrm>
            <a:off x="342900" y="4239816"/>
            <a:ext cx="2160761" cy="321469"/>
          </a:xfrm>
          <a:prstGeom prst="rect">
            <a:avLst/>
          </a:prstGeom>
          <a:noFill/>
          <a:ln/>
        </p:spPr>
        <p:txBody>
          <a:bodyPr wrap="square" lIns="68072" tIns="68072" rIns="68072" bIns="68072" rtlCol="0" anchor="ctr">
            <a:spAutoFit/>
          </a:bodyPr>
          <a:lstStyle/>
          <a:p>
            <a:pPr marL="0" indent="0" algn="ctr">
              <a:buNone/>
            </a:pPr>
            <a:r>
              <a:rPr lang="en-US" sz="942" dirty="0">
                <a:solidFill>
                  <a:srgbClr val="121211"/>
                </a:solidFill>
                <a:latin typeface="Noto Sans" pitchFamily="34" charset="0"/>
                <a:ea typeface="Noto Sans" pitchFamily="34" charset="-122"/>
                <a:cs typeface="Noto Sans" pitchFamily="34" charset="-120"/>
              </a:rPr>
              <a:t>Knowledge-focused</a:t>
            </a:r>
            <a:endParaRPr lang="en-US" sz="942" dirty="0"/>
          </a:p>
        </p:txBody>
      </p:sp>
      <p:sp>
        <p:nvSpPr>
          <p:cNvPr id="23" name="Text 20"/>
          <p:cNvSpPr/>
          <p:nvPr/>
        </p:nvSpPr>
        <p:spPr>
          <a:xfrm>
            <a:off x="2503661" y="4239816"/>
            <a:ext cx="1896889" cy="321469"/>
          </a:xfrm>
          <a:prstGeom prst="rect">
            <a:avLst/>
          </a:prstGeom>
          <a:noFill/>
          <a:ln/>
        </p:spPr>
        <p:txBody>
          <a:bodyPr wrap="square" lIns="68072" tIns="68072" rIns="68072" bIns="68072" rtlCol="0" anchor="ctr">
            <a:spAutoFit/>
          </a:bodyPr>
          <a:lstStyle/>
          <a:p>
            <a:pPr marL="0" indent="0" algn="ctr">
              <a:buNone/>
            </a:pPr>
            <a:r>
              <a:rPr lang="en-US" sz="942" dirty="0">
                <a:solidFill>
                  <a:srgbClr val="121211"/>
                </a:solidFill>
                <a:latin typeface="Noto Sans" pitchFamily="34" charset="0"/>
                <a:ea typeface="Noto Sans" pitchFamily="34" charset="-122"/>
                <a:cs typeface="Noto Sans" pitchFamily="34" charset="-120"/>
              </a:rPr>
              <a:t>Outcome-focused</a:t>
            </a:r>
            <a:endParaRPr lang="en-US" sz="942" dirty="0"/>
          </a:p>
        </p:txBody>
      </p:sp>
      <p:pic>
        <p:nvPicPr>
          <p:cNvPr id="24" name="Image 1" descr="preencoded.png"/>
          <p:cNvPicPr>
            <a:picLocks noChangeAspect="1"/>
          </p:cNvPicPr>
          <p:nvPr/>
        </p:nvPicPr>
        <p:blipFill>
          <a:blip r:embed="rId4"/>
          <a:stretch>
            <a:fillRect/>
          </a:stretch>
        </p:blipFill>
        <p:spPr>
          <a:xfrm>
            <a:off x="4746352" y="925116"/>
            <a:ext cx="4051846" cy="35718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57788"/>
          </a:xfrm>
          <a:prstGeom prst="rect">
            <a:avLst/>
          </a:prstGeom>
        </p:spPr>
      </p:pic>
      <p:sp>
        <p:nvSpPr>
          <p:cNvPr id="3" name="Text 0"/>
          <p:cNvSpPr/>
          <p:nvPr/>
        </p:nvSpPr>
        <p:spPr>
          <a:xfrm>
            <a:off x="342900" y="342900"/>
            <a:ext cx="8458200" cy="285750"/>
          </a:xfrm>
          <a:prstGeom prst="rect">
            <a:avLst/>
          </a:prstGeom>
          <a:noFill/>
          <a:ln/>
        </p:spPr>
        <p:txBody>
          <a:bodyPr wrap="none" lIns="0" tIns="0" rIns="0" bIns="0" rtlCol="0" anchor="ctr">
            <a:spAutoFit/>
          </a:bodyPr>
          <a:lstStyle/>
          <a:p>
            <a:pPr marL="0" indent="0">
              <a:buNone/>
            </a:pPr>
            <a:r>
              <a:rPr lang="en-US" sz="2025" b="1" dirty="0">
                <a:solidFill>
                  <a:srgbClr val="3879C9"/>
                </a:solidFill>
                <a:latin typeface="Noto Sans" pitchFamily="34" charset="0"/>
                <a:ea typeface="Noto Sans" pitchFamily="34" charset="-122"/>
                <a:cs typeface="Noto Sans" pitchFamily="34" charset="-120"/>
              </a:rPr>
              <a:t>From Request to Resolution: Automated Workflows</a:t>
            </a:r>
            <a:endParaRPr lang="en-US" sz="2025" dirty="0"/>
          </a:p>
        </p:txBody>
      </p:sp>
      <p:sp>
        <p:nvSpPr>
          <p:cNvPr id="4" name="Shape 1"/>
          <p:cNvSpPr/>
          <p:nvPr/>
        </p:nvSpPr>
        <p:spPr>
          <a:xfrm>
            <a:off x="342900" y="857250"/>
            <a:ext cx="4057650" cy="800100"/>
          </a:xfrm>
          <a:prstGeom prst="rect">
            <a:avLst/>
          </a:prstGeom>
          <a:solidFill>
            <a:srgbClr val="3879C9">
              <a:alpha val="5000"/>
            </a:srgbClr>
          </a:solidFill>
          <a:ln/>
        </p:spPr>
        <p:txBody>
          <a:bodyPr/>
          <a:lstStyle/>
          <a:p>
            <a:endParaRPr lang="en-US"/>
          </a:p>
        </p:txBody>
      </p:sp>
      <p:sp>
        <p:nvSpPr>
          <p:cNvPr id="5" name="Shape 2"/>
          <p:cNvSpPr/>
          <p:nvPr/>
        </p:nvSpPr>
        <p:spPr>
          <a:xfrm>
            <a:off x="342900" y="857250"/>
            <a:ext cx="28575" cy="800100"/>
          </a:xfrm>
          <a:prstGeom prst="rect">
            <a:avLst/>
          </a:prstGeom>
          <a:solidFill>
            <a:srgbClr val="3879C9"/>
          </a:solidFill>
          <a:ln/>
        </p:spPr>
        <p:txBody>
          <a:bodyPr/>
          <a:lstStyle/>
          <a:p>
            <a:endParaRPr lang="en-US"/>
          </a:p>
        </p:txBody>
      </p:sp>
      <p:sp>
        <p:nvSpPr>
          <p:cNvPr id="6" name="Text 3"/>
          <p:cNvSpPr/>
          <p:nvPr/>
        </p:nvSpPr>
        <p:spPr>
          <a:xfrm>
            <a:off x="514350" y="1028700"/>
            <a:ext cx="3714750" cy="457200"/>
          </a:xfrm>
          <a:prstGeom prst="rect">
            <a:avLst/>
          </a:prstGeom>
          <a:noFill/>
          <a:ln/>
        </p:spPr>
        <p:txBody>
          <a:bodyPr wrap="square" lIns="0" tIns="0" rIns="0" bIns="0" rtlCol="0" anchor="ctr">
            <a:spAutoFit/>
          </a:bodyPr>
          <a:lstStyle/>
          <a:p>
            <a:pPr marL="0" indent="0">
              <a:buNone/>
            </a:pPr>
            <a:r>
              <a:rPr lang="en-US" sz="1350" b="1" dirty="0">
                <a:solidFill>
                  <a:srgbClr val="121211"/>
                </a:solidFill>
                <a:latin typeface="Noto Sans" pitchFamily="34" charset="0"/>
                <a:ea typeface="Noto Sans" pitchFamily="34" charset="-122"/>
                <a:cs typeface="Noto Sans" pitchFamily="34" charset="-120"/>
              </a:rPr>
              <a:t>Agentic AI bridges the execution gap by taking action across systems</a:t>
            </a:r>
            <a:endParaRPr lang="en-US" sz="1350" dirty="0"/>
          </a:p>
        </p:txBody>
      </p:sp>
      <p:sp>
        <p:nvSpPr>
          <p:cNvPr id="7" name="Text 4"/>
          <p:cNvSpPr/>
          <p:nvPr/>
        </p:nvSpPr>
        <p:spPr>
          <a:xfrm>
            <a:off x="342900" y="1885950"/>
            <a:ext cx="4057650" cy="228600"/>
          </a:xfrm>
          <a:prstGeom prst="rect">
            <a:avLst/>
          </a:prstGeom>
          <a:noFill/>
          <a:ln/>
        </p:spPr>
        <p:txBody>
          <a:bodyPr wrap="none" lIns="0" tIns="0" rIns="0" bIns="0" rtlCol="0" anchor="ctr">
            <a:spAutoFit/>
          </a:bodyPr>
          <a:lstStyle/>
          <a:p>
            <a:pPr marL="0" indent="0">
              <a:buNone/>
            </a:pPr>
            <a:r>
              <a:rPr lang="en-US" sz="1350" b="1" dirty="0">
                <a:solidFill>
                  <a:srgbClr val="121211"/>
                </a:solidFill>
                <a:latin typeface="Noto Sans" pitchFamily="34" charset="0"/>
                <a:ea typeface="Noto Sans" pitchFamily="34" charset="-122"/>
                <a:cs typeface="Noto Sans" pitchFamily="34" charset="-120"/>
              </a:rPr>
              <a:t>Process Flow:</a:t>
            </a:r>
            <a:endParaRPr lang="en-US" sz="1350" dirty="0"/>
          </a:p>
        </p:txBody>
      </p:sp>
      <p:sp>
        <p:nvSpPr>
          <p:cNvPr id="8" name="Shape 5"/>
          <p:cNvSpPr/>
          <p:nvPr/>
        </p:nvSpPr>
        <p:spPr>
          <a:xfrm>
            <a:off x="342900" y="2228850"/>
            <a:ext cx="214313" cy="214313"/>
          </a:xfrm>
          <a:prstGeom prst="ellipse">
            <a:avLst/>
          </a:prstGeom>
          <a:solidFill>
            <a:srgbClr val="3879C9"/>
          </a:solidFill>
          <a:ln/>
        </p:spPr>
        <p:txBody>
          <a:bodyPr/>
          <a:lstStyle/>
          <a:p>
            <a:endParaRPr lang="en-US"/>
          </a:p>
        </p:txBody>
      </p:sp>
      <p:sp>
        <p:nvSpPr>
          <p:cNvPr id="9" name="Text 6"/>
          <p:cNvSpPr/>
          <p:nvPr/>
        </p:nvSpPr>
        <p:spPr>
          <a:xfrm>
            <a:off x="342900" y="2228850"/>
            <a:ext cx="214313" cy="214313"/>
          </a:xfrm>
          <a:prstGeom prst="rect">
            <a:avLst/>
          </a:prstGeom>
          <a:noFill/>
          <a:ln/>
        </p:spPr>
        <p:txBody>
          <a:bodyPr wrap="none" lIns="0" tIns="0" rIns="0" bIns="0" rtlCol="0" anchor="ctr">
            <a:spAutoFit/>
          </a:bodyPr>
          <a:lstStyle/>
          <a:p>
            <a:pPr marL="0" indent="0" algn="ctr">
              <a:buNone/>
            </a:pPr>
            <a:r>
              <a:rPr lang="en-US" sz="837" b="1" dirty="0">
                <a:solidFill>
                  <a:srgbClr val="FFFFFF"/>
                </a:solidFill>
                <a:latin typeface="Noto Sans" pitchFamily="34" charset="0"/>
                <a:ea typeface="Noto Sans" pitchFamily="34" charset="-122"/>
                <a:cs typeface="Noto Sans" pitchFamily="34" charset="-120"/>
              </a:rPr>
              <a:t>1</a:t>
            </a:r>
            <a:endParaRPr lang="en-US" sz="837" dirty="0"/>
          </a:p>
        </p:txBody>
      </p:sp>
      <p:sp>
        <p:nvSpPr>
          <p:cNvPr id="10" name="Text 7"/>
          <p:cNvSpPr/>
          <p:nvPr/>
        </p:nvSpPr>
        <p:spPr>
          <a:xfrm>
            <a:off x="628650" y="2230636"/>
            <a:ext cx="1078874" cy="194667"/>
          </a:xfrm>
          <a:prstGeom prst="rect">
            <a:avLst/>
          </a:prstGeom>
          <a:noFill/>
          <a:ln/>
        </p:spPr>
        <p:txBody>
          <a:bodyPr wrap="none" lIns="0" tIns="0" rIns="0" bIns="0" rtlCol="0" anchor="ctr">
            <a:spAutoFit/>
          </a:bodyPr>
          <a:lstStyle/>
          <a:p>
            <a:pPr marL="0" indent="0">
              <a:buNone/>
            </a:pPr>
            <a:r>
              <a:rPr lang="en-US" sz="1046" b="1" dirty="0">
                <a:solidFill>
                  <a:srgbClr val="121211"/>
                </a:solidFill>
                <a:latin typeface="Noto Sans" pitchFamily="34" charset="0"/>
                <a:ea typeface="Noto Sans" pitchFamily="34" charset="-122"/>
                <a:cs typeface="Noto Sans" pitchFamily="34" charset="-120"/>
              </a:rPr>
              <a:t>Citizen Request</a:t>
            </a:r>
            <a:endParaRPr lang="en-US" sz="1046" dirty="0"/>
          </a:p>
        </p:txBody>
      </p:sp>
      <p:sp>
        <p:nvSpPr>
          <p:cNvPr id="11" name="Text 8"/>
          <p:cNvSpPr/>
          <p:nvPr/>
        </p:nvSpPr>
        <p:spPr>
          <a:xfrm>
            <a:off x="1707524" y="2230636"/>
            <a:ext cx="1551924" cy="194667"/>
          </a:xfrm>
          <a:prstGeom prst="rect">
            <a:avLst/>
          </a:prstGeom>
          <a:noFill/>
          <a:ln/>
        </p:spPr>
        <p:txBody>
          <a:bodyPr wrap="none" lIns="0" tIns="0" rIns="0" bIns="0" rtlCol="0" anchor="ctr">
            <a:spAutoFit/>
          </a:bodyPr>
          <a:lstStyle/>
          <a:p>
            <a:pPr marL="0" indent="0">
              <a:buNone/>
            </a:pPr>
            <a:r>
              <a:rPr lang="en-US" sz="1046" dirty="0">
                <a:solidFill>
                  <a:srgbClr val="121211"/>
                </a:solidFill>
                <a:latin typeface="Noto Sans" pitchFamily="34" charset="0"/>
                <a:ea typeface="Noto Sans" pitchFamily="34" charset="-122"/>
                <a:cs typeface="Noto Sans" pitchFamily="34" charset="-120"/>
              </a:rPr>
              <a:t>: Application submitted</a:t>
            </a:r>
            <a:endParaRPr lang="en-US" sz="1046" dirty="0"/>
          </a:p>
        </p:txBody>
      </p:sp>
      <p:sp>
        <p:nvSpPr>
          <p:cNvPr id="12" name="Shape 9"/>
          <p:cNvSpPr/>
          <p:nvPr/>
        </p:nvSpPr>
        <p:spPr>
          <a:xfrm>
            <a:off x="342900" y="2571750"/>
            <a:ext cx="214313" cy="214313"/>
          </a:xfrm>
          <a:prstGeom prst="ellipse">
            <a:avLst/>
          </a:prstGeom>
          <a:solidFill>
            <a:srgbClr val="3879C9"/>
          </a:solidFill>
          <a:ln/>
        </p:spPr>
        <p:txBody>
          <a:bodyPr/>
          <a:lstStyle/>
          <a:p>
            <a:endParaRPr lang="en-US"/>
          </a:p>
        </p:txBody>
      </p:sp>
      <p:sp>
        <p:nvSpPr>
          <p:cNvPr id="13" name="Text 10"/>
          <p:cNvSpPr/>
          <p:nvPr/>
        </p:nvSpPr>
        <p:spPr>
          <a:xfrm>
            <a:off x="342900" y="2571750"/>
            <a:ext cx="214313" cy="214313"/>
          </a:xfrm>
          <a:prstGeom prst="rect">
            <a:avLst/>
          </a:prstGeom>
          <a:noFill/>
          <a:ln/>
        </p:spPr>
        <p:txBody>
          <a:bodyPr wrap="none" lIns="0" tIns="0" rIns="0" bIns="0" rtlCol="0" anchor="ctr">
            <a:spAutoFit/>
          </a:bodyPr>
          <a:lstStyle/>
          <a:p>
            <a:pPr marL="0" indent="0" algn="ctr">
              <a:buNone/>
            </a:pPr>
            <a:r>
              <a:rPr lang="en-US" sz="837" b="1" dirty="0">
                <a:solidFill>
                  <a:srgbClr val="FFFFFF"/>
                </a:solidFill>
                <a:latin typeface="Noto Sans" pitchFamily="34" charset="0"/>
                <a:ea typeface="Noto Sans" pitchFamily="34" charset="-122"/>
                <a:cs typeface="Noto Sans" pitchFamily="34" charset="-120"/>
              </a:rPr>
              <a:t>2</a:t>
            </a:r>
            <a:endParaRPr lang="en-US" sz="837" dirty="0"/>
          </a:p>
        </p:txBody>
      </p:sp>
      <p:sp>
        <p:nvSpPr>
          <p:cNvPr id="14" name="Text 11"/>
          <p:cNvSpPr/>
          <p:nvPr/>
        </p:nvSpPr>
        <p:spPr>
          <a:xfrm>
            <a:off x="628650" y="2573536"/>
            <a:ext cx="757684" cy="194667"/>
          </a:xfrm>
          <a:prstGeom prst="rect">
            <a:avLst/>
          </a:prstGeom>
          <a:noFill/>
          <a:ln/>
        </p:spPr>
        <p:txBody>
          <a:bodyPr wrap="none" lIns="0" tIns="0" rIns="0" bIns="0" rtlCol="0" anchor="ctr">
            <a:spAutoFit/>
          </a:bodyPr>
          <a:lstStyle/>
          <a:p>
            <a:pPr marL="0" indent="0">
              <a:buNone/>
            </a:pPr>
            <a:r>
              <a:rPr lang="en-US" sz="1046" b="1" dirty="0">
                <a:solidFill>
                  <a:srgbClr val="121211"/>
                </a:solidFill>
                <a:latin typeface="Noto Sans" pitchFamily="34" charset="0"/>
                <a:ea typeface="Noto Sans" pitchFamily="34" charset="-122"/>
                <a:cs typeface="Noto Sans" pitchFamily="34" charset="-120"/>
              </a:rPr>
              <a:t>AI Analysis</a:t>
            </a:r>
            <a:endParaRPr lang="en-US" sz="1046" dirty="0"/>
          </a:p>
        </p:txBody>
      </p:sp>
      <p:sp>
        <p:nvSpPr>
          <p:cNvPr id="15" name="Text 12"/>
          <p:cNvSpPr/>
          <p:nvPr/>
        </p:nvSpPr>
        <p:spPr>
          <a:xfrm>
            <a:off x="1386334" y="2573536"/>
            <a:ext cx="1557784" cy="194667"/>
          </a:xfrm>
          <a:prstGeom prst="rect">
            <a:avLst/>
          </a:prstGeom>
          <a:noFill/>
          <a:ln/>
        </p:spPr>
        <p:txBody>
          <a:bodyPr wrap="none" lIns="0" tIns="0" rIns="0" bIns="0" rtlCol="0" anchor="ctr">
            <a:spAutoFit/>
          </a:bodyPr>
          <a:lstStyle/>
          <a:p>
            <a:pPr marL="0" indent="0">
              <a:buNone/>
            </a:pPr>
            <a:r>
              <a:rPr lang="en-US" sz="1046" dirty="0">
                <a:solidFill>
                  <a:srgbClr val="121211"/>
                </a:solidFill>
                <a:latin typeface="Noto Sans" pitchFamily="34" charset="0"/>
                <a:ea typeface="Noto Sans" pitchFamily="34" charset="-122"/>
                <a:cs typeface="Noto Sans" pitchFamily="34" charset="-120"/>
              </a:rPr>
              <a:t>: Requirements verified</a:t>
            </a:r>
            <a:endParaRPr lang="en-US" sz="1046" dirty="0"/>
          </a:p>
        </p:txBody>
      </p:sp>
      <p:sp>
        <p:nvSpPr>
          <p:cNvPr id="16" name="Shape 13"/>
          <p:cNvSpPr/>
          <p:nvPr/>
        </p:nvSpPr>
        <p:spPr>
          <a:xfrm>
            <a:off x="342900" y="2914650"/>
            <a:ext cx="214313" cy="214313"/>
          </a:xfrm>
          <a:prstGeom prst="ellipse">
            <a:avLst/>
          </a:prstGeom>
          <a:solidFill>
            <a:srgbClr val="3879C9"/>
          </a:solidFill>
          <a:ln/>
        </p:spPr>
        <p:txBody>
          <a:bodyPr/>
          <a:lstStyle/>
          <a:p>
            <a:endParaRPr lang="en-US"/>
          </a:p>
        </p:txBody>
      </p:sp>
      <p:sp>
        <p:nvSpPr>
          <p:cNvPr id="17" name="Text 14"/>
          <p:cNvSpPr/>
          <p:nvPr/>
        </p:nvSpPr>
        <p:spPr>
          <a:xfrm>
            <a:off x="342900" y="2914650"/>
            <a:ext cx="214313" cy="214313"/>
          </a:xfrm>
          <a:prstGeom prst="rect">
            <a:avLst/>
          </a:prstGeom>
          <a:noFill/>
          <a:ln/>
        </p:spPr>
        <p:txBody>
          <a:bodyPr wrap="none" lIns="0" tIns="0" rIns="0" bIns="0" rtlCol="0" anchor="ctr">
            <a:spAutoFit/>
          </a:bodyPr>
          <a:lstStyle/>
          <a:p>
            <a:pPr marL="0" indent="0" algn="ctr">
              <a:buNone/>
            </a:pPr>
            <a:r>
              <a:rPr lang="en-US" sz="837" b="1" dirty="0">
                <a:solidFill>
                  <a:srgbClr val="FFFFFF"/>
                </a:solidFill>
                <a:latin typeface="Noto Sans" pitchFamily="34" charset="0"/>
                <a:ea typeface="Noto Sans" pitchFamily="34" charset="-122"/>
                <a:cs typeface="Noto Sans" pitchFamily="34" charset="-120"/>
              </a:rPr>
              <a:t>3</a:t>
            </a:r>
            <a:endParaRPr lang="en-US" sz="837" dirty="0"/>
          </a:p>
        </p:txBody>
      </p:sp>
      <p:sp>
        <p:nvSpPr>
          <p:cNvPr id="18" name="Text 15"/>
          <p:cNvSpPr/>
          <p:nvPr/>
        </p:nvSpPr>
        <p:spPr>
          <a:xfrm>
            <a:off x="628650" y="2916436"/>
            <a:ext cx="1634775" cy="194667"/>
          </a:xfrm>
          <a:prstGeom prst="rect">
            <a:avLst/>
          </a:prstGeom>
          <a:noFill/>
          <a:ln/>
        </p:spPr>
        <p:txBody>
          <a:bodyPr wrap="none" lIns="0" tIns="0" rIns="0" bIns="0" rtlCol="0" anchor="ctr">
            <a:spAutoFit/>
          </a:bodyPr>
          <a:lstStyle/>
          <a:p>
            <a:pPr marL="0" indent="0">
              <a:buNone/>
            </a:pPr>
            <a:r>
              <a:rPr lang="en-US" sz="1046" b="1" dirty="0">
                <a:solidFill>
                  <a:srgbClr val="121211"/>
                </a:solidFill>
                <a:latin typeface="Noto Sans" pitchFamily="34" charset="0"/>
                <a:ea typeface="Noto Sans" pitchFamily="34" charset="-122"/>
                <a:cs typeface="Noto Sans" pitchFamily="34" charset="-120"/>
              </a:rPr>
              <a:t>Multi-System Execution</a:t>
            </a:r>
            <a:endParaRPr lang="en-US" sz="1046" dirty="0"/>
          </a:p>
        </p:txBody>
      </p:sp>
      <p:sp>
        <p:nvSpPr>
          <p:cNvPr id="19" name="Text 16"/>
          <p:cNvSpPr/>
          <p:nvPr/>
        </p:nvSpPr>
        <p:spPr>
          <a:xfrm>
            <a:off x="2263425" y="2916436"/>
            <a:ext cx="1674651" cy="194667"/>
          </a:xfrm>
          <a:prstGeom prst="rect">
            <a:avLst/>
          </a:prstGeom>
          <a:noFill/>
          <a:ln/>
        </p:spPr>
        <p:txBody>
          <a:bodyPr wrap="none" lIns="0" tIns="0" rIns="0" bIns="0" rtlCol="0" anchor="ctr">
            <a:spAutoFit/>
          </a:bodyPr>
          <a:lstStyle/>
          <a:p>
            <a:pPr marL="0" indent="0">
              <a:buNone/>
            </a:pPr>
            <a:r>
              <a:rPr lang="en-US" sz="1046" dirty="0">
                <a:solidFill>
                  <a:srgbClr val="121211"/>
                </a:solidFill>
                <a:latin typeface="Noto Sans" pitchFamily="34" charset="0"/>
                <a:ea typeface="Noto Sans" pitchFamily="34" charset="-122"/>
                <a:cs typeface="Noto Sans" pitchFamily="34" charset="-120"/>
              </a:rPr>
              <a:t>: Coordinated processing</a:t>
            </a:r>
            <a:endParaRPr lang="en-US" sz="1046" dirty="0"/>
          </a:p>
        </p:txBody>
      </p:sp>
      <p:sp>
        <p:nvSpPr>
          <p:cNvPr id="20" name="Shape 17"/>
          <p:cNvSpPr/>
          <p:nvPr/>
        </p:nvSpPr>
        <p:spPr>
          <a:xfrm>
            <a:off x="342900" y="3257550"/>
            <a:ext cx="214313" cy="214313"/>
          </a:xfrm>
          <a:prstGeom prst="ellipse">
            <a:avLst/>
          </a:prstGeom>
          <a:solidFill>
            <a:srgbClr val="3879C9"/>
          </a:solidFill>
          <a:ln/>
        </p:spPr>
        <p:txBody>
          <a:bodyPr/>
          <a:lstStyle/>
          <a:p>
            <a:endParaRPr lang="en-US"/>
          </a:p>
        </p:txBody>
      </p:sp>
      <p:sp>
        <p:nvSpPr>
          <p:cNvPr id="21" name="Text 18"/>
          <p:cNvSpPr/>
          <p:nvPr/>
        </p:nvSpPr>
        <p:spPr>
          <a:xfrm>
            <a:off x="342900" y="3257550"/>
            <a:ext cx="214313" cy="214313"/>
          </a:xfrm>
          <a:prstGeom prst="rect">
            <a:avLst/>
          </a:prstGeom>
          <a:noFill/>
          <a:ln/>
        </p:spPr>
        <p:txBody>
          <a:bodyPr wrap="none" lIns="0" tIns="0" rIns="0" bIns="0" rtlCol="0" anchor="ctr">
            <a:spAutoFit/>
          </a:bodyPr>
          <a:lstStyle/>
          <a:p>
            <a:pPr marL="0" indent="0" algn="ctr">
              <a:buNone/>
            </a:pPr>
            <a:r>
              <a:rPr lang="en-US" sz="837" b="1" dirty="0">
                <a:solidFill>
                  <a:srgbClr val="FFFFFF"/>
                </a:solidFill>
                <a:latin typeface="Noto Sans" pitchFamily="34" charset="0"/>
                <a:ea typeface="Noto Sans" pitchFamily="34" charset="-122"/>
                <a:cs typeface="Noto Sans" pitchFamily="34" charset="-120"/>
              </a:rPr>
              <a:t>4</a:t>
            </a:r>
            <a:endParaRPr lang="en-US" sz="837" dirty="0"/>
          </a:p>
        </p:txBody>
      </p:sp>
      <p:sp>
        <p:nvSpPr>
          <p:cNvPr id="22" name="Text 19"/>
          <p:cNvSpPr/>
          <p:nvPr/>
        </p:nvSpPr>
        <p:spPr>
          <a:xfrm>
            <a:off x="628650" y="3259336"/>
            <a:ext cx="808109" cy="194667"/>
          </a:xfrm>
          <a:prstGeom prst="rect">
            <a:avLst/>
          </a:prstGeom>
          <a:noFill/>
          <a:ln/>
        </p:spPr>
        <p:txBody>
          <a:bodyPr wrap="none" lIns="0" tIns="0" rIns="0" bIns="0" rtlCol="0" anchor="ctr">
            <a:spAutoFit/>
          </a:bodyPr>
          <a:lstStyle/>
          <a:p>
            <a:pPr marL="0" indent="0">
              <a:buNone/>
            </a:pPr>
            <a:r>
              <a:rPr lang="en-US" sz="1046" b="1" dirty="0">
                <a:solidFill>
                  <a:srgbClr val="121211"/>
                </a:solidFill>
                <a:latin typeface="Noto Sans" pitchFamily="34" charset="0"/>
                <a:ea typeface="Noto Sans" pitchFamily="34" charset="-122"/>
                <a:cs typeface="Noto Sans" pitchFamily="34" charset="-120"/>
              </a:rPr>
              <a:t>Completion</a:t>
            </a:r>
            <a:endParaRPr lang="en-US" sz="1046" dirty="0"/>
          </a:p>
        </p:txBody>
      </p:sp>
      <p:sp>
        <p:nvSpPr>
          <p:cNvPr id="23" name="Text 20"/>
          <p:cNvSpPr/>
          <p:nvPr/>
        </p:nvSpPr>
        <p:spPr>
          <a:xfrm>
            <a:off x="1436759" y="3259336"/>
            <a:ext cx="1763530" cy="194667"/>
          </a:xfrm>
          <a:prstGeom prst="rect">
            <a:avLst/>
          </a:prstGeom>
          <a:noFill/>
          <a:ln/>
        </p:spPr>
        <p:txBody>
          <a:bodyPr wrap="none" lIns="0" tIns="0" rIns="0" bIns="0" rtlCol="0" anchor="ctr">
            <a:spAutoFit/>
          </a:bodyPr>
          <a:lstStyle/>
          <a:p>
            <a:pPr marL="0" indent="0">
              <a:buNone/>
            </a:pPr>
            <a:r>
              <a:rPr lang="en-US" sz="1046" dirty="0">
                <a:solidFill>
                  <a:srgbClr val="121211"/>
                </a:solidFill>
                <a:latin typeface="Noto Sans" pitchFamily="34" charset="0"/>
                <a:ea typeface="Noto Sans" pitchFamily="34" charset="-122"/>
                <a:cs typeface="Noto Sans" pitchFamily="34" charset="-120"/>
              </a:rPr>
              <a:t>: Approval and notification</a:t>
            </a:r>
            <a:endParaRPr lang="en-US" sz="1046" dirty="0"/>
          </a:p>
        </p:txBody>
      </p:sp>
      <p:sp>
        <p:nvSpPr>
          <p:cNvPr id="24" name="Shape 21"/>
          <p:cNvSpPr/>
          <p:nvPr/>
        </p:nvSpPr>
        <p:spPr>
          <a:xfrm>
            <a:off x="342900" y="3771900"/>
            <a:ext cx="4057650" cy="1042988"/>
          </a:xfrm>
          <a:prstGeom prst="rect">
            <a:avLst/>
          </a:prstGeom>
          <a:solidFill>
            <a:srgbClr val="3879C9">
              <a:alpha val="5000"/>
            </a:srgbClr>
          </a:solidFill>
          <a:ln w="99">
            <a:solidFill>
              <a:srgbClr val="3879C9"/>
            </a:solidFill>
            <a:prstDash val="solid"/>
          </a:ln>
        </p:spPr>
        <p:txBody>
          <a:bodyPr/>
          <a:lstStyle/>
          <a:p>
            <a:endParaRPr lang="en-US"/>
          </a:p>
        </p:txBody>
      </p:sp>
      <p:sp>
        <p:nvSpPr>
          <p:cNvPr id="25" name="Text 22"/>
          <p:cNvSpPr/>
          <p:nvPr/>
        </p:nvSpPr>
        <p:spPr>
          <a:xfrm>
            <a:off x="457200" y="3886200"/>
            <a:ext cx="3829050" cy="200025"/>
          </a:xfrm>
          <a:prstGeom prst="rect">
            <a:avLst/>
          </a:prstGeom>
          <a:noFill/>
          <a:ln/>
        </p:spPr>
        <p:txBody>
          <a:bodyPr wrap="none" lIns="0" tIns="0" rIns="0" bIns="0" rtlCol="0" anchor="ctr">
            <a:spAutoFit/>
          </a:bodyPr>
          <a:lstStyle/>
          <a:p>
            <a:pPr marL="0" indent="0">
              <a:buNone/>
            </a:pPr>
            <a:r>
              <a:rPr lang="en-US" sz="942" b="1" dirty="0">
                <a:solidFill>
                  <a:srgbClr val="121211"/>
                </a:solidFill>
                <a:latin typeface="Noto Sans" pitchFamily="34" charset="0"/>
                <a:ea typeface="Noto Sans" pitchFamily="34" charset="-122"/>
                <a:cs typeface="Noto Sans" pitchFamily="34" charset="-120"/>
              </a:rPr>
              <a:t>Example: Food Truck License</a:t>
            </a:r>
            <a:endParaRPr lang="en-US" sz="942" dirty="0"/>
          </a:p>
        </p:txBody>
      </p:sp>
      <p:sp>
        <p:nvSpPr>
          <p:cNvPr id="26" name="Text 23"/>
          <p:cNvSpPr/>
          <p:nvPr/>
        </p:nvSpPr>
        <p:spPr>
          <a:xfrm>
            <a:off x="457200" y="4086225"/>
            <a:ext cx="3829050" cy="600075"/>
          </a:xfrm>
          <a:prstGeom prst="rect">
            <a:avLst/>
          </a:prstGeom>
          <a:noFill/>
          <a:ln/>
        </p:spPr>
        <p:txBody>
          <a:bodyPr wrap="square" lIns="0" tIns="0" rIns="0" bIns="0" rtlCol="0" anchor="ctr">
            <a:spAutoFit/>
          </a:bodyPr>
          <a:lstStyle/>
          <a:p>
            <a:pPr marL="0" indent="0">
              <a:buNone/>
            </a:pPr>
            <a:r>
              <a:rPr lang="en-US" sz="942" dirty="0">
                <a:solidFill>
                  <a:srgbClr val="121211"/>
                </a:solidFill>
                <a:latin typeface="Noto Sans" pitchFamily="34" charset="0"/>
                <a:ea typeface="Noto Sans" pitchFamily="34" charset="-122"/>
                <a:cs typeface="Noto Sans" pitchFamily="34" charset="-120"/>
              </a:rPr>
              <a:t>Process completed in minutes vs. weeks through automated zoning verification, health department scheduling, and inter-departmental notifications</a:t>
            </a:r>
            <a:endParaRPr lang="en-US" sz="942" dirty="0"/>
          </a:p>
        </p:txBody>
      </p:sp>
      <p:pic>
        <p:nvPicPr>
          <p:cNvPr id="27" name="Image 1" descr="preencoded.png"/>
          <p:cNvPicPr>
            <a:picLocks noChangeAspect="1"/>
          </p:cNvPicPr>
          <p:nvPr/>
        </p:nvPicPr>
        <p:blipFill>
          <a:blip r:embed="rId4"/>
          <a:stretch>
            <a:fillRect/>
          </a:stretch>
        </p:blipFill>
        <p:spPr>
          <a:xfrm>
            <a:off x="5168057" y="1042988"/>
            <a:ext cx="3208409" cy="357184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429250"/>
          </a:xfrm>
          <a:prstGeom prst="rect">
            <a:avLst/>
          </a:prstGeom>
        </p:spPr>
      </p:pic>
      <p:sp>
        <p:nvSpPr>
          <p:cNvPr id="3" name="Text 0"/>
          <p:cNvSpPr/>
          <p:nvPr/>
        </p:nvSpPr>
        <p:spPr>
          <a:xfrm>
            <a:off x="342900" y="342900"/>
            <a:ext cx="8458200" cy="285750"/>
          </a:xfrm>
          <a:prstGeom prst="rect">
            <a:avLst/>
          </a:prstGeom>
          <a:noFill/>
          <a:ln/>
        </p:spPr>
        <p:txBody>
          <a:bodyPr wrap="none" lIns="0" tIns="0" rIns="0" bIns="0" rtlCol="0" anchor="ctr">
            <a:spAutoFit/>
          </a:bodyPr>
          <a:lstStyle/>
          <a:p>
            <a:pPr marL="0" indent="0">
              <a:buNone/>
            </a:pPr>
            <a:r>
              <a:rPr lang="en-US" sz="2025" b="1" dirty="0">
                <a:solidFill>
                  <a:srgbClr val="3879C9"/>
                </a:solidFill>
                <a:latin typeface="Noto Sans" pitchFamily="34" charset="0"/>
                <a:ea typeface="Noto Sans" pitchFamily="34" charset="-122"/>
                <a:cs typeface="Noto Sans" pitchFamily="34" charset="-120"/>
              </a:rPr>
              <a:t>Transforming County Services Through AI Agents</a:t>
            </a:r>
            <a:endParaRPr lang="en-US" sz="2025" dirty="0"/>
          </a:p>
        </p:txBody>
      </p:sp>
      <p:sp>
        <p:nvSpPr>
          <p:cNvPr id="4" name="Shape 1"/>
          <p:cNvSpPr/>
          <p:nvPr/>
        </p:nvSpPr>
        <p:spPr>
          <a:xfrm>
            <a:off x="342900" y="857250"/>
            <a:ext cx="4057650" cy="800100"/>
          </a:xfrm>
          <a:prstGeom prst="rect">
            <a:avLst/>
          </a:prstGeom>
          <a:solidFill>
            <a:srgbClr val="3879C9">
              <a:alpha val="5000"/>
            </a:srgbClr>
          </a:solidFill>
          <a:ln/>
        </p:spPr>
        <p:txBody>
          <a:bodyPr/>
          <a:lstStyle/>
          <a:p>
            <a:endParaRPr lang="en-US"/>
          </a:p>
        </p:txBody>
      </p:sp>
      <p:sp>
        <p:nvSpPr>
          <p:cNvPr id="5" name="Shape 2"/>
          <p:cNvSpPr/>
          <p:nvPr/>
        </p:nvSpPr>
        <p:spPr>
          <a:xfrm>
            <a:off x="342900" y="857250"/>
            <a:ext cx="28575" cy="800100"/>
          </a:xfrm>
          <a:prstGeom prst="rect">
            <a:avLst/>
          </a:prstGeom>
          <a:solidFill>
            <a:srgbClr val="3879C9"/>
          </a:solidFill>
          <a:ln/>
        </p:spPr>
        <p:txBody>
          <a:bodyPr/>
          <a:lstStyle/>
          <a:p>
            <a:endParaRPr lang="en-US"/>
          </a:p>
        </p:txBody>
      </p:sp>
      <p:sp>
        <p:nvSpPr>
          <p:cNvPr id="6" name="Text 3"/>
          <p:cNvSpPr/>
          <p:nvPr/>
        </p:nvSpPr>
        <p:spPr>
          <a:xfrm>
            <a:off x="514350" y="1028700"/>
            <a:ext cx="3714750" cy="457200"/>
          </a:xfrm>
          <a:prstGeom prst="rect">
            <a:avLst/>
          </a:prstGeom>
          <a:noFill/>
          <a:ln/>
        </p:spPr>
        <p:txBody>
          <a:bodyPr wrap="square" lIns="0" tIns="0" rIns="0" bIns="0" rtlCol="0" anchor="ctr">
            <a:spAutoFit/>
          </a:bodyPr>
          <a:lstStyle/>
          <a:p>
            <a:pPr marL="0" indent="0">
              <a:buNone/>
            </a:pPr>
            <a:r>
              <a:rPr lang="en-US" sz="1350" b="1" dirty="0">
                <a:solidFill>
                  <a:srgbClr val="121211"/>
                </a:solidFill>
                <a:latin typeface="Noto Sans" pitchFamily="34" charset="0"/>
                <a:ea typeface="Noto Sans" pitchFamily="34" charset="-122"/>
                <a:cs typeface="Noto Sans" pitchFamily="34" charset="-120"/>
              </a:rPr>
              <a:t>Miami Dade-specific applications with immediate impact</a:t>
            </a:r>
            <a:endParaRPr lang="en-US" sz="1350" dirty="0"/>
          </a:p>
        </p:txBody>
      </p:sp>
      <p:sp>
        <p:nvSpPr>
          <p:cNvPr id="7" name="Text 4"/>
          <p:cNvSpPr/>
          <p:nvPr/>
        </p:nvSpPr>
        <p:spPr>
          <a:xfrm>
            <a:off x="342900" y="1885950"/>
            <a:ext cx="4057650" cy="228600"/>
          </a:xfrm>
          <a:prstGeom prst="rect">
            <a:avLst/>
          </a:prstGeom>
          <a:noFill/>
          <a:ln/>
        </p:spPr>
        <p:txBody>
          <a:bodyPr wrap="none" lIns="0" tIns="0" rIns="0" bIns="0" rtlCol="0" anchor="ctr">
            <a:spAutoFit/>
          </a:bodyPr>
          <a:lstStyle/>
          <a:p>
            <a:pPr marL="0" indent="0">
              <a:buNone/>
            </a:pPr>
            <a:r>
              <a:rPr lang="en-US" sz="1350" b="1" dirty="0">
                <a:solidFill>
                  <a:srgbClr val="121211"/>
                </a:solidFill>
                <a:latin typeface="Noto Sans" pitchFamily="34" charset="0"/>
                <a:ea typeface="Noto Sans" pitchFamily="34" charset="-122"/>
                <a:cs typeface="Noto Sans" pitchFamily="34" charset="-120"/>
              </a:rPr>
              <a:t>Key Use Cases:</a:t>
            </a:r>
            <a:endParaRPr lang="en-US" sz="1350" dirty="0"/>
          </a:p>
        </p:txBody>
      </p:sp>
      <p:sp>
        <p:nvSpPr>
          <p:cNvPr id="8" name="Shape 5"/>
          <p:cNvSpPr/>
          <p:nvPr/>
        </p:nvSpPr>
        <p:spPr>
          <a:xfrm>
            <a:off x="342900" y="2386013"/>
            <a:ext cx="285750" cy="285750"/>
          </a:xfrm>
          <a:prstGeom prst="ellipse">
            <a:avLst/>
          </a:prstGeom>
          <a:solidFill>
            <a:srgbClr val="3879C9"/>
          </a:solidFill>
          <a:ln/>
        </p:spPr>
        <p:txBody>
          <a:bodyPr/>
          <a:lstStyle/>
          <a:p>
            <a:endParaRPr lang="en-US"/>
          </a:p>
        </p:txBody>
      </p:sp>
      <p:pic>
        <p:nvPicPr>
          <p:cNvPr id="9" name="Image 1" descr="preencoded.png"/>
          <p:cNvPicPr>
            <a:picLocks noChangeAspect="1"/>
          </p:cNvPicPr>
          <p:nvPr/>
        </p:nvPicPr>
        <p:blipFill>
          <a:blip r:embed="rId4"/>
          <a:stretch>
            <a:fillRect/>
          </a:stretch>
        </p:blipFill>
        <p:spPr>
          <a:xfrm>
            <a:off x="442913" y="2471738"/>
            <a:ext cx="85725" cy="114300"/>
          </a:xfrm>
          <a:prstGeom prst="rect">
            <a:avLst/>
          </a:prstGeom>
        </p:spPr>
      </p:pic>
      <p:sp>
        <p:nvSpPr>
          <p:cNvPr id="10" name="Text 6"/>
          <p:cNvSpPr/>
          <p:nvPr/>
        </p:nvSpPr>
        <p:spPr>
          <a:xfrm>
            <a:off x="742950" y="2228850"/>
            <a:ext cx="3657600" cy="200025"/>
          </a:xfrm>
          <a:prstGeom prst="rect">
            <a:avLst/>
          </a:prstGeom>
          <a:noFill/>
          <a:ln/>
        </p:spPr>
        <p:txBody>
          <a:bodyPr wrap="none" lIns="0" tIns="0" rIns="0" bIns="0" rtlCol="0" anchor="ctr">
            <a:spAutoFit/>
          </a:bodyPr>
          <a:lstStyle/>
          <a:p>
            <a:pPr marL="0" indent="0">
              <a:buNone/>
            </a:pPr>
            <a:r>
              <a:rPr lang="en-US" sz="1046" b="1" dirty="0">
                <a:solidFill>
                  <a:srgbClr val="121211"/>
                </a:solidFill>
                <a:latin typeface="Noto Sans" pitchFamily="34" charset="0"/>
                <a:ea typeface="Noto Sans" pitchFamily="34" charset="-122"/>
                <a:cs typeface="Noto Sans" pitchFamily="34" charset="-120"/>
              </a:rPr>
              <a:t>Building Permits</a:t>
            </a:r>
            <a:endParaRPr lang="en-US" sz="1046" dirty="0"/>
          </a:p>
        </p:txBody>
      </p:sp>
      <p:sp>
        <p:nvSpPr>
          <p:cNvPr id="11" name="Text 7"/>
          <p:cNvSpPr/>
          <p:nvPr/>
        </p:nvSpPr>
        <p:spPr>
          <a:xfrm>
            <a:off x="742950" y="2428875"/>
            <a:ext cx="3657600" cy="400050"/>
          </a:xfrm>
          <a:prstGeom prst="rect">
            <a:avLst/>
          </a:prstGeom>
          <a:noFill/>
          <a:ln/>
        </p:spPr>
        <p:txBody>
          <a:bodyPr wrap="square" lIns="0" tIns="0" rIns="0" bIns="0" rtlCol="0" anchor="ctr">
            <a:spAutoFit/>
          </a:bodyPr>
          <a:lstStyle/>
          <a:p>
            <a:pPr marL="0" indent="0">
              <a:buNone/>
            </a:pPr>
            <a:r>
              <a:rPr lang="en-US" sz="942" dirty="0">
                <a:solidFill>
                  <a:srgbClr val="121211"/>
                </a:solidFill>
                <a:latin typeface="Noto Sans" pitchFamily="34" charset="0"/>
                <a:ea typeface="Noto Sans" pitchFamily="34" charset="-122"/>
                <a:cs typeface="Noto Sans" pitchFamily="34" charset="-120"/>
              </a:rPr>
              <a:t>Automated hurricane code verification and compliance checks</a:t>
            </a:r>
            <a:endParaRPr lang="en-US" sz="942" dirty="0"/>
          </a:p>
        </p:txBody>
      </p:sp>
      <p:sp>
        <p:nvSpPr>
          <p:cNvPr id="12" name="Shape 8"/>
          <p:cNvSpPr/>
          <p:nvPr/>
        </p:nvSpPr>
        <p:spPr>
          <a:xfrm>
            <a:off x="342900" y="3100388"/>
            <a:ext cx="285750" cy="285750"/>
          </a:xfrm>
          <a:prstGeom prst="ellipse">
            <a:avLst/>
          </a:prstGeom>
          <a:solidFill>
            <a:srgbClr val="3879C9"/>
          </a:solidFill>
          <a:ln/>
        </p:spPr>
        <p:txBody>
          <a:bodyPr/>
          <a:lstStyle/>
          <a:p>
            <a:endParaRPr lang="en-US"/>
          </a:p>
        </p:txBody>
      </p:sp>
      <p:pic>
        <p:nvPicPr>
          <p:cNvPr id="13" name="Image 2" descr="preencoded.png"/>
          <p:cNvPicPr>
            <a:picLocks noChangeAspect="1"/>
          </p:cNvPicPr>
          <p:nvPr/>
        </p:nvPicPr>
        <p:blipFill>
          <a:blip r:embed="rId5"/>
          <a:stretch>
            <a:fillRect/>
          </a:stretch>
        </p:blipFill>
        <p:spPr>
          <a:xfrm>
            <a:off x="421481" y="3186113"/>
            <a:ext cx="128588" cy="114300"/>
          </a:xfrm>
          <a:prstGeom prst="rect">
            <a:avLst/>
          </a:prstGeom>
        </p:spPr>
      </p:pic>
      <p:sp>
        <p:nvSpPr>
          <p:cNvPr id="14" name="Text 9"/>
          <p:cNvSpPr/>
          <p:nvPr/>
        </p:nvSpPr>
        <p:spPr>
          <a:xfrm>
            <a:off x="742950" y="2943225"/>
            <a:ext cx="3657600" cy="200025"/>
          </a:xfrm>
          <a:prstGeom prst="rect">
            <a:avLst/>
          </a:prstGeom>
          <a:noFill/>
          <a:ln/>
        </p:spPr>
        <p:txBody>
          <a:bodyPr wrap="none" lIns="0" tIns="0" rIns="0" bIns="0" rtlCol="0" anchor="ctr">
            <a:spAutoFit/>
          </a:bodyPr>
          <a:lstStyle/>
          <a:p>
            <a:pPr marL="0" indent="0">
              <a:buNone/>
            </a:pPr>
            <a:r>
              <a:rPr lang="en-US" sz="1046" b="1" dirty="0">
                <a:solidFill>
                  <a:srgbClr val="121211"/>
                </a:solidFill>
                <a:latin typeface="Noto Sans" pitchFamily="34" charset="0"/>
                <a:ea typeface="Noto Sans" pitchFamily="34" charset="-122"/>
                <a:cs typeface="Noto Sans" pitchFamily="34" charset="-120"/>
              </a:rPr>
              <a:t>Business Licenses</a:t>
            </a:r>
            <a:endParaRPr lang="en-US" sz="1046" dirty="0"/>
          </a:p>
        </p:txBody>
      </p:sp>
      <p:sp>
        <p:nvSpPr>
          <p:cNvPr id="15" name="Text 10"/>
          <p:cNvSpPr/>
          <p:nvPr/>
        </p:nvSpPr>
        <p:spPr>
          <a:xfrm>
            <a:off x="742950" y="3143250"/>
            <a:ext cx="3657600" cy="400050"/>
          </a:xfrm>
          <a:prstGeom prst="rect">
            <a:avLst/>
          </a:prstGeom>
          <a:noFill/>
          <a:ln/>
        </p:spPr>
        <p:txBody>
          <a:bodyPr wrap="square" lIns="0" tIns="0" rIns="0" bIns="0" rtlCol="0" anchor="ctr">
            <a:spAutoFit/>
          </a:bodyPr>
          <a:lstStyle/>
          <a:p>
            <a:pPr marL="0" indent="0">
              <a:buNone/>
            </a:pPr>
            <a:r>
              <a:rPr lang="en-US" sz="942" dirty="0">
                <a:solidFill>
                  <a:srgbClr val="121211"/>
                </a:solidFill>
                <a:latin typeface="Noto Sans" pitchFamily="34" charset="0"/>
                <a:ea typeface="Noto Sans" pitchFamily="34" charset="-122"/>
                <a:cs typeface="Noto Sans" pitchFamily="34" charset="-120"/>
              </a:rPr>
              <a:t>Streamlined application processing and inspection scheduling</a:t>
            </a:r>
            <a:endParaRPr lang="en-US" sz="942" dirty="0"/>
          </a:p>
        </p:txBody>
      </p:sp>
      <p:sp>
        <p:nvSpPr>
          <p:cNvPr id="16" name="Shape 11"/>
          <p:cNvSpPr/>
          <p:nvPr/>
        </p:nvSpPr>
        <p:spPr>
          <a:xfrm>
            <a:off x="342900" y="3814763"/>
            <a:ext cx="285750" cy="285750"/>
          </a:xfrm>
          <a:prstGeom prst="ellipse">
            <a:avLst/>
          </a:prstGeom>
          <a:solidFill>
            <a:srgbClr val="3879C9"/>
          </a:solidFill>
          <a:ln/>
        </p:spPr>
        <p:txBody>
          <a:bodyPr/>
          <a:lstStyle/>
          <a:p>
            <a:endParaRPr lang="en-US"/>
          </a:p>
        </p:txBody>
      </p:sp>
      <p:pic>
        <p:nvPicPr>
          <p:cNvPr id="17" name="Image 3" descr="preencoded.png"/>
          <p:cNvPicPr>
            <a:picLocks noChangeAspect="1"/>
          </p:cNvPicPr>
          <p:nvPr/>
        </p:nvPicPr>
        <p:blipFill>
          <a:blip r:embed="rId6"/>
          <a:stretch>
            <a:fillRect/>
          </a:stretch>
        </p:blipFill>
        <p:spPr>
          <a:xfrm>
            <a:off x="414338" y="3900488"/>
            <a:ext cx="142875" cy="114300"/>
          </a:xfrm>
          <a:prstGeom prst="rect">
            <a:avLst/>
          </a:prstGeom>
        </p:spPr>
      </p:pic>
      <p:sp>
        <p:nvSpPr>
          <p:cNvPr id="18" name="Text 12"/>
          <p:cNvSpPr/>
          <p:nvPr/>
        </p:nvSpPr>
        <p:spPr>
          <a:xfrm>
            <a:off x="742950" y="3657600"/>
            <a:ext cx="3657600" cy="200025"/>
          </a:xfrm>
          <a:prstGeom prst="rect">
            <a:avLst/>
          </a:prstGeom>
          <a:noFill/>
          <a:ln/>
        </p:spPr>
        <p:txBody>
          <a:bodyPr wrap="none" lIns="0" tIns="0" rIns="0" bIns="0" rtlCol="0" anchor="ctr">
            <a:spAutoFit/>
          </a:bodyPr>
          <a:lstStyle/>
          <a:p>
            <a:pPr marL="0" indent="0">
              <a:buNone/>
            </a:pPr>
            <a:r>
              <a:rPr lang="en-US" sz="1046" b="1" dirty="0">
                <a:solidFill>
                  <a:srgbClr val="121211"/>
                </a:solidFill>
                <a:latin typeface="Noto Sans" pitchFamily="34" charset="0"/>
                <a:ea typeface="Noto Sans" pitchFamily="34" charset="-122"/>
                <a:cs typeface="Noto Sans" pitchFamily="34" charset="-120"/>
              </a:rPr>
              <a:t>Citizen Complaints</a:t>
            </a:r>
            <a:endParaRPr lang="en-US" sz="1046" dirty="0"/>
          </a:p>
        </p:txBody>
      </p:sp>
      <p:sp>
        <p:nvSpPr>
          <p:cNvPr id="19" name="Text 13"/>
          <p:cNvSpPr/>
          <p:nvPr/>
        </p:nvSpPr>
        <p:spPr>
          <a:xfrm>
            <a:off x="742950" y="3857625"/>
            <a:ext cx="3657600" cy="400050"/>
          </a:xfrm>
          <a:prstGeom prst="rect">
            <a:avLst/>
          </a:prstGeom>
          <a:noFill/>
          <a:ln/>
        </p:spPr>
        <p:txBody>
          <a:bodyPr wrap="square" lIns="0" tIns="0" rIns="0" bIns="0" rtlCol="0" anchor="ctr">
            <a:spAutoFit/>
          </a:bodyPr>
          <a:lstStyle/>
          <a:p>
            <a:pPr marL="0" indent="0">
              <a:buNone/>
            </a:pPr>
            <a:r>
              <a:rPr lang="en-US" sz="942" dirty="0">
                <a:solidFill>
                  <a:srgbClr val="121211"/>
                </a:solidFill>
                <a:latin typeface="Noto Sans" pitchFamily="34" charset="0"/>
                <a:ea typeface="Noto Sans" pitchFamily="34" charset="-122"/>
                <a:cs typeface="Noto Sans" pitchFamily="34" charset="-120"/>
              </a:rPr>
              <a:t>End-to-end resolution tracking and department coordination</a:t>
            </a:r>
            <a:endParaRPr lang="en-US" sz="942" dirty="0"/>
          </a:p>
        </p:txBody>
      </p:sp>
      <p:sp>
        <p:nvSpPr>
          <p:cNvPr id="20" name="Shape 14"/>
          <p:cNvSpPr/>
          <p:nvPr/>
        </p:nvSpPr>
        <p:spPr>
          <a:xfrm>
            <a:off x="342900" y="4529138"/>
            <a:ext cx="285750" cy="285750"/>
          </a:xfrm>
          <a:prstGeom prst="ellipse">
            <a:avLst/>
          </a:prstGeom>
          <a:solidFill>
            <a:srgbClr val="3879C9"/>
          </a:solidFill>
          <a:ln/>
        </p:spPr>
        <p:txBody>
          <a:bodyPr/>
          <a:lstStyle/>
          <a:p>
            <a:endParaRPr lang="en-US"/>
          </a:p>
        </p:txBody>
      </p:sp>
      <p:pic>
        <p:nvPicPr>
          <p:cNvPr id="21" name="Image 4" descr="preencoded.png"/>
          <p:cNvPicPr>
            <a:picLocks noChangeAspect="1"/>
          </p:cNvPicPr>
          <p:nvPr/>
        </p:nvPicPr>
        <p:blipFill>
          <a:blip r:embed="rId7"/>
          <a:stretch>
            <a:fillRect/>
          </a:stretch>
        </p:blipFill>
        <p:spPr>
          <a:xfrm>
            <a:off x="428625" y="4614863"/>
            <a:ext cx="114300" cy="114300"/>
          </a:xfrm>
          <a:prstGeom prst="rect">
            <a:avLst/>
          </a:prstGeom>
        </p:spPr>
      </p:pic>
      <p:sp>
        <p:nvSpPr>
          <p:cNvPr id="22" name="Text 15"/>
          <p:cNvSpPr/>
          <p:nvPr/>
        </p:nvSpPr>
        <p:spPr>
          <a:xfrm>
            <a:off x="742950" y="4371975"/>
            <a:ext cx="3657600" cy="200025"/>
          </a:xfrm>
          <a:prstGeom prst="rect">
            <a:avLst/>
          </a:prstGeom>
          <a:noFill/>
          <a:ln/>
        </p:spPr>
        <p:txBody>
          <a:bodyPr wrap="none" lIns="0" tIns="0" rIns="0" bIns="0" rtlCol="0" anchor="ctr">
            <a:spAutoFit/>
          </a:bodyPr>
          <a:lstStyle/>
          <a:p>
            <a:pPr marL="0" indent="0">
              <a:buNone/>
            </a:pPr>
            <a:r>
              <a:rPr lang="en-US" sz="1046" b="1" dirty="0">
                <a:solidFill>
                  <a:srgbClr val="121211"/>
                </a:solidFill>
                <a:latin typeface="Noto Sans" pitchFamily="34" charset="0"/>
                <a:ea typeface="Noto Sans" pitchFamily="34" charset="-122"/>
                <a:cs typeface="Noto Sans" pitchFamily="34" charset="-120"/>
              </a:rPr>
              <a:t>Emergency Response</a:t>
            </a:r>
            <a:endParaRPr lang="en-US" sz="1046" dirty="0"/>
          </a:p>
        </p:txBody>
      </p:sp>
      <p:sp>
        <p:nvSpPr>
          <p:cNvPr id="23" name="Text 16"/>
          <p:cNvSpPr/>
          <p:nvPr/>
        </p:nvSpPr>
        <p:spPr>
          <a:xfrm>
            <a:off x="742950" y="4572000"/>
            <a:ext cx="3657600" cy="400050"/>
          </a:xfrm>
          <a:prstGeom prst="rect">
            <a:avLst/>
          </a:prstGeom>
          <a:noFill/>
          <a:ln/>
        </p:spPr>
        <p:txBody>
          <a:bodyPr wrap="square" lIns="0" tIns="0" rIns="0" bIns="0" rtlCol="0" anchor="ctr">
            <a:spAutoFit/>
          </a:bodyPr>
          <a:lstStyle/>
          <a:p>
            <a:pPr marL="0" indent="0">
              <a:buNone/>
            </a:pPr>
            <a:r>
              <a:rPr lang="en-US" sz="942" dirty="0">
                <a:solidFill>
                  <a:srgbClr val="121211"/>
                </a:solidFill>
                <a:latin typeface="Noto Sans" pitchFamily="34" charset="0"/>
                <a:ea typeface="Noto Sans" pitchFamily="34" charset="-122"/>
                <a:cs typeface="Noto Sans" pitchFamily="34" charset="-120"/>
              </a:rPr>
              <a:t>Cross-agency coordination during hurricanes and emergencies</a:t>
            </a:r>
            <a:endParaRPr lang="en-US" sz="942" dirty="0"/>
          </a:p>
        </p:txBody>
      </p:sp>
      <p:pic>
        <p:nvPicPr>
          <p:cNvPr id="24" name="Image 5" descr="preencoded.png"/>
          <p:cNvPicPr>
            <a:picLocks noChangeAspect="1"/>
          </p:cNvPicPr>
          <p:nvPr/>
        </p:nvPicPr>
        <p:blipFill>
          <a:blip r:embed="rId8"/>
          <a:stretch>
            <a:fillRect/>
          </a:stretch>
        </p:blipFill>
        <p:spPr>
          <a:xfrm>
            <a:off x="4743450" y="1830586"/>
            <a:ext cx="4057650" cy="228242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342900" y="342900"/>
            <a:ext cx="8458200" cy="285750"/>
          </a:xfrm>
          <a:prstGeom prst="rect">
            <a:avLst/>
          </a:prstGeom>
          <a:noFill/>
          <a:ln/>
        </p:spPr>
        <p:txBody>
          <a:bodyPr wrap="none" lIns="0" tIns="0" rIns="0" bIns="0" rtlCol="0" anchor="ctr">
            <a:spAutoFit/>
          </a:bodyPr>
          <a:lstStyle/>
          <a:p>
            <a:pPr marL="0" indent="0">
              <a:buNone/>
            </a:pPr>
            <a:r>
              <a:rPr lang="en-US" sz="2025" b="1" dirty="0">
                <a:solidFill>
                  <a:srgbClr val="3879C9"/>
                </a:solidFill>
                <a:latin typeface="Noto Sans" pitchFamily="34" charset="0"/>
                <a:ea typeface="Noto Sans" pitchFamily="34" charset="-122"/>
                <a:cs typeface="Noto Sans" pitchFamily="34" charset="-120"/>
              </a:rPr>
              <a:t>Measurable Impact on Government Operations</a:t>
            </a:r>
            <a:endParaRPr lang="en-US" sz="2025" dirty="0"/>
          </a:p>
        </p:txBody>
      </p:sp>
      <p:sp>
        <p:nvSpPr>
          <p:cNvPr id="4" name="Shape 1"/>
          <p:cNvSpPr/>
          <p:nvPr/>
        </p:nvSpPr>
        <p:spPr>
          <a:xfrm>
            <a:off x="342900" y="857250"/>
            <a:ext cx="4057650" cy="800100"/>
          </a:xfrm>
          <a:prstGeom prst="rect">
            <a:avLst/>
          </a:prstGeom>
          <a:solidFill>
            <a:srgbClr val="3879C9">
              <a:alpha val="5000"/>
            </a:srgbClr>
          </a:solidFill>
          <a:ln/>
        </p:spPr>
        <p:txBody>
          <a:bodyPr/>
          <a:lstStyle/>
          <a:p>
            <a:endParaRPr lang="en-US"/>
          </a:p>
        </p:txBody>
      </p:sp>
      <p:sp>
        <p:nvSpPr>
          <p:cNvPr id="5" name="Shape 2"/>
          <p:cNvSpPr/>
          <p:nvPr/>
        </p:nvSpPr>
        <p:spPr>
          <a:xfrm>
            <a:off x="342900" y="857250"/>
            <a:ext cx="28575" cy="800100"/>
          </a:xfrm>
          <a:prstGeom prst="rect">
            <a:avLst/>
          </a:prstGeom>
          <a:solidFill>
            <a:srgbClr val="3879C9"/>
          </a:solidFill>
          <a:ln/>
        </p:spPr>
        <p:txBody>
          <a:bodyPr/>
          <a:lstStyle/>
          <a:p>
            <a:endParaRPr lang="en-US"/>
          </a:p>
        </p:txBody>
      </p:sp>
      <p:sp>
        <p:nvSpPr>
          <p:cNvPr id="6" name="Text 3"/>
          <p:cNvSpPr/>
          <p:nvPr/>
        </p:nvSpPr>
        <p:spPr>
          <a:xfrm>
            <a:off x="514350" y="1028700"/>
            <a:ext cx="3714750" cy="457200"/>
          </a:xfrm>
          <a:prstGeom prst="rect">
            <a:avLst/>
          </a:prstGeom>
          <a:noFill/>
          <a:ln/>
        </p:spPr>
        <p:txBody>
          <a:bodyPr wrap="square" lIns="0" tIns="0" rIns="0" bIns="0" rtlCol="0" anchor="ctr">
            <a:spAutoFit/>
          </a:bodyPr>
          <a:lstStyle/>
          <a:p>
            <a:pPr marL="0" indent="0">
              <a:buNone/>
            </a:pPr>
            <a:r>
              <a:rPr lang="en-US" sz="1350" b="1" dirty="0">
                <a:solidFill>
                  <a:srgbClr val="121211"/>
                </a:solidFill>
                <a:latin typeface="Noto Sans" pitchFamily="34" charset="0"/>
                <a:ea typeface="Noto Sans" pitchFamily="34" charset="-122"/>
                <a:cs typeface="Noto Sans" pitchFamily="34" charset="-120"/>
              </a:rPr>
              <a:t>Quantifiable improvements in efficiency, consistency, and service</a:t>
            </a:r>
            <a:endParaRPr lang="en-US" sz="1350" dirty="0"/>
          </a:p>
        </p:txBody>
      </p:sp>
      <p:sp>
        <p:nvSpPr>
          <p:cNvPr id="7" name="Text 4"/>
          <p:cNvSpPr/>
          <p:nvPr/>
        </p:nvSpPr>
        <p:spPr>
          <a:xfrm>
            <a:off x="342900" y="1885950"/>
            <a:ext cx="4057650" cy="228600"/>
          </a:xfrm>
          <a:prstGeom prst="rect">
            <a:avLst/>
          </a:prstGeom>
          <a:noFill/>
          <a:ln/>
        </p:spPr>
        <p:txBody>
          <a:bodyPr wrap="none" lIns="0" tIns="0" rIns="0" bIns="0" rtlCol="0" anchor="ctr">
            <a:spAutoFit/>
          </a:bodyPr>
          <a:lstStyle/>
          <a:p>
            <a:pPr marL="0" indent="0">
              <a:buNone/>
            </a:pPr>
            <a:r>
              <a:rPr lang="en-US" sz="1350" b="1" dirty="0">
                <a:solidFill>
                  <a:srgbClr val="121211"/>
                </a:solidFill>
                <a:latin typeface="Noto Sans" pitchFamily="34" charset="0"/>
                <a:ea typeface="Noto Sans" pitchFamily="34" charset="-122"/>
                <a:cs typeface="Noto Sans" pitchFamily="34" charset="-120"/>
              </a:rPr>
              <a:t>Key Benefits:</a:t>
            </a:r>
            <a:endParaRPr lang="en-US" sz="1350" dirty="0"/>
          </a:p>
        </p:txBody>
      </p:sp>
      <p:sp>
        <p:nvSpPr>
          <p:cNvPr id="8" name="Text 5"/>
          <p:cNvSpPr/>
          <p:nvPr/>
        </p:nvSpPr>
        <p:spPr>
          <a:xfrm>
            <a:off x="557213" y="2230636"/>
            <a:ext cx="1253310" cy="194667"/>
          </a:xfrm>
          <a:prstGeom prst="rect">
            <a:avLst/>
          </a:prstGeom>
          <a:noFill/>
          <a:ln/>
        </p:spPr>
        <p:txBody>
          <a:bodyPr wrap="none" lIns="0" tIns="0" rIns="0" bIns="0" rtlCol="0" anchor="ctr">
            <a:spAutoFit/>
          </a:bodyPr>
          <a:lstStyle/>
          <a:p>
            <a:pPr marL="0" indent="0">
              <a:buNone/>
            </a:pPr>
            <a:r>
              <a:rPr lang="en-US" sz="1046" b="1" dirty="0">
                <a:solidFill>
                  <a:srgbClr val="121211"/>
                </a:solidFill>
                <a:latin typeface="Noto Sans" pitchFamily="34" charset="0"/>
                <a:ea typeface="Noto Sans" pitchFamily="34" charset="-122"/>
                <a:cs typeface="Noto Sans" pitchFamily="34" charset="-120"/>
              </a:rPr>
              <a:t>Processing Speed:</a:t>
            </a:r>
            <a:endParaRPr lang="en-US" sz="1046" dirty="0"/>
          </a:p>
        </p:txBody>
      </p:sp>
      <p:sp>
        <p:nvSpPr>
          <p:cNvPr id="9" name="Text 6"/>
          <p:cNvSpPr/>
          <p:nvPr/>
        </p:nvSpPr>
        <p:spPr>
          <a:xfrm>
            <a:off x="1810522" y="2230636"/>
            <a:ext cx="2290716" cy="194667"/>
          </a:xfrm>
          <a:prstGeom prst="rect">
            <a:avLst/>
          </a:prstGeom>
          <a:noFill/>
          <a:ln/>
        </p:spPr>
        <p:txBody>
          <a:bodyPr wrap="none" lIns="0" tIns="0" rIns="0" bIns="0" rtlCol="0" anchor="ctr">
            <a:spAutoFit/>
          </a:bodyPr>
          <a:lstStyle/>
          <a:p>
            <a:pPr marL="0" indent="0">
              <a:buNone/>
            </a:pPr>
            <a:r>
              <a:rPr lang="en-US" sz="1046" dirty="0">
                <a:solidFill>
                  <a:srgbClr val="121211"/>
                </a:solidFill>
                <a:latin typeface="Noto Sans" pitchFamily="34" charset="0"/>
                <a:ea typeface="Noto Sans" pitchFamily="34" charset="-122"/>
                <a:cs typeface="Noto Sans" pitchFamily="34" charset="-120"/>
              </a:rPr>
              <a:t> 70% faster application processing</a:t>
            </a:r>
            <a:endParaRPr lang="en-US" sz="1046" dirty="0"/>
          </a:p>
        </p:txBody>
      </p:sp>
      <p:sp>
        <p:nvSpPr>
          <p:cNvPr id="10" name="Text 7"/>
          <p:cNvSpPr/>
          <p:nvPr/>
        </p:nvSpPr>
        <p:spPr>
          <a:xfrm>
            <a:off x="557213" y="2544961"/>
            <a:ext cx="812406" cy="194667"/>
          </a:xfrm>
          <a:prstGeom prst="rect">
            <a:avLst/>
          </a:prstGeom>
          <a:noFill/>
          <a:ln/>
        </p:spPr>
        <p:txBody>
          <a:bodyPr wrap="none" lIns="0" tIns="0" rIns="0" bIns="0" rtlCol="0" anchor="ctr">
            <a:spAutoFit/>
          </a:bodyPr>
          <a:lstStyle/>
          <a:p>
            <a:pPr marL="0" indent="0">
              <a:buNone/>
            </a:pPr>
            <a:r>
              <a:rPr lang="en-US" sz="1046" b="1" dirty="0">
                <a:solidFill>
                  <a:srgbClr val="121211"/>
                </a:solidFill>
                <a:latin typeface="Noto Sans" pitchFamily="34" charset="0"/>
                <a:ea typeface="Noto Sans" pitchFamily="34" charset="-122"/>
                <a:cs typeface="Noto Sans" pitchFamily="34" charset="-120"/>
              </a:rPr>
              <a:t>Availability:</a:t>
            </a:r>
            <a:endParaRPr lang="en-US" sz="1046" dirty="0"/>
          </a:p>
        </p:txBody>
      </p:sp>
      <p:sp>
        <p:nvSpPr>
          <p:cNvPr id="11" name="Text 8"/>
          <p:cNvSpPr/>
          <p:nvPr/>
        </p:nvSpPr>
        <p:spPr>
          <a:xfrm>
            <a:off x="1369619" y="2544961"/>
            <a:ext cx="2722355" cy="194667"/>
          </a:xfrm>
          <a:prstGeom prst="rect">
            <a:avLst/>
          </a:prstGeom>
          <a:noFill/>
          <a:ln/>
        </p:spPr>
        <p:txBody>
          <a:bodyPr wrap="none" lIns="0" tIns="0" rIns="0" bIns="0" rtlCol="0" anchor="ctr">
            <a:spAutoFit/>
          </a:bodyPr>
          <a:lstStyle/>
          <a:p>
            <a:pPr marL="0" indent="0">
              <a:buNone/>
            </a:pPr>
            <a:r>
              <a:rPr lang="en-US" sz="1046" dirty="0">
                <a:solidFill>
                  <a:srgbClr val="121211"/>
                </a:solidFill>
                <a:latin typeface="Noto Sans" pitchFamily="34" charset="0"/>
                <a:ea typeface="Noto Sans" pitchFamily="34" charset="-122"/>
                <a:cs typeface="Noto Sans" pitchFamily="34" charset="-120"/>
              </a:rPr>
              <a:t> 24/7 service without staffing constraints</a:t>
            </a:r>
            <a:endParaRPr lang="en-US" sz="1046" dirty="0"/>
          </a:p>
        </p:txBody>
      </p:sp>
      <p:sp>
        <p:nvSpPr>
          <p:cNvPr id="12" name="Text 9"/>
          <p:cNvSpPr/>
          <p:nvPr/>
        </p:nvSpPr>
        <p:spPr>
          <a:xfrm>
            <a:off x="557213" y="2859286"/>
            <a:ext cx="873547" cy="194667"/>
          </a:xfrm>
          <a:prstGeom prst="rect">
            <a:avLst/>
          </a:prstGeom>
          <a:noFill/>
          <a:ln/>
        </p:spPr>
        <p:txBody>
          <a:bodyPr wrap="none" lIns="0" tIns="0" rIns="0" bIns="0" rtlCol="0" anchor="ctr">
            <a:spAutoFit/>
          </a:bodyPr>
          <a:lstStyle/>
          <a:p>
            <a:pPr marL="0" indent="0">
              <a:buNone/>
            </a:pPr>
            <a:r>
              <a:rPr lang="en-US" sz="1046" b="1" dirty="0">
                <a:solidFill>
                  <a:srgbClr val="121211"/>
                </a:solidFill>
                <a:latin typeface="Noto Sans" pitchFamily="34" charset="0"/>
                <a:ea typeface="Noto Sans" pitchFamily="34" charset="-122"/>
                <a:cs typeface="Noto Sans" pitchFamily="34" charset="-120"/>
              </a:rPr>
              <a:t>Consistency:</a:t>
            </a:r>
            <a:endParaRPr lang="en-US" sz="1046" dirty="0"/>
          </a:p>
        </p:txBody>
      </p:sp>
      <p:sp>
        <p:nvSpPr>
          <p:cNvPr id="13" name="Text 10"/>
          <p:cNvSpPr/>
          <p:nvPr/>
        </p:nvSpPr>
        <p:spPr>
          <a:xfrm>
            <a:off x="1430759" y="2859286"/>
            <a:ext cx="2648210" cy="194667"/>
          </a:xfrm>
          <a:prstGeom prst="rect">
            <a:avLst/>
          </a:prstGeom>
          <a:noFill/>
          <a:ln/>
        </p:spPr>
        <p:txBody>
          <a:bodyPr wrap="none" lIns="0" tIns="0" rIns="0" bIns="0" rtlCol="0" anchor="ctr">
            <a:spAutoFit/>
          </a:bodyPr>
          <a:lstStyle/>
          <a:p>
            <a:pPr marL="0" indent="0">
              <a:buNone/>
            </a:pPr>
            <a:r>
              <a:rPr lang="en-US" sz="1046" dirty="0">
                <a:solidFill>
                  <a:srgbClr val="121211"/>
                </a:solidFill>
                <a:latin typeface="Noto Sans" pitchFamily="34" charset="0"/>
                <a:ea typeface="Noto Sans" pitchFamily="34" charset="-122"/>
                <a:cs typeface="Noto Sans" pitchFamily="34" charset="-120"/>
              </a:rPr>
              <a:t> 95% uniform application of regulations</a:t>
            </a:r>
            <a:endParaRPr lang="en-US" sz="1046" dirty="0"/>
          </a:p>
        </p:txBody>
      </p:sp>
      <p:sp>
        <p:nvSpPr>
          <p:cNvPr id="14" name="Text 11"/>
          <p:cNvSpPr/>
          <p:nvPr/>
        </p:nvSpPr>
        <p:spPr>
          <a:xfrm>
            <a:off x="557213" y="3173611"/>
            <a:ext cx="801551" cy="194667"/>
          </a:xfrm>
          <a:prstGeom prst="rect">
            <a:avLst/>
          </a:prstGeom>
          <a:noFill/>
          <a:ln/>
        </p:spPr>
        <p:txBody>
          <a:bodyPr wrap="none" lIns="0" tIns="0" rIns="0" bIns="0" rtlCol="0" anchor="ctr">
            <a:spAutoFit/>
          </a:bodyPr>
          <a:lstStyle/>
          <a:p>
            <a:pPr marL="0" indent="0">
              <a:buNone/>
            </a:pPr>
            <a:r>
              <a:rPr lang="en-US" sz="1046" b="1" dirty="0">
                <a:solidFill>
                  <a:srgbClr val="121211"/>
                </a:solidFill>
                <a:latin typeface="Noto Sans" pitchFamily="34" charset="0"/>
                <a:ea typeface="Noto Sans" pitchFamily="34" charset="-122"/>
                <a:cs typeface="Noto Sans" pitchFamily="34" charset="-120"/>
              </a:rPr>
              <a:t>Staff Focus:</a:t>
            </a:r>
            <a:endParaRPr lang="en-US" sz="1046" dirty="0"/>
          </a:p>
        </p:txBody>
      </p:sp>
      <p:sp>
        <p:nvSpPr>
          <p:cNvPr id="15" name="Text 12"/>
          <p:cNvSpPr/>
          <p:nvPr/>
        </p:nvSpPr>
        <p:spPr>
          <a:xfrm>
            <a:off x="1358764" y="3173611"/>
            <a:ext cx="2641067" cy="194667"/>
          </a:xfrm>
          <a:prstGeom prst="rect">
            <a:avLst/>
          </a:prstGeom>
          <a:noFill/>
          <a:ln/>
        </p:spPr>
        <p:txBody>
          <a:bodyPr wrap="none" lIns="0" tIns="0" rIns="0" bIns="0" rtlCol="0" anchor="ctr">
            <a:spAutoFit/>
          </a:bodyPr>
          <a:lstStyle/>
          <a:p>
            <a:pPr marL="0" indent="0">
              <a:buNone/>
            </a:pPr>
            <a:r>
              <a:rPr lang="en-US" sz="1046" dirty="0">
                <a:solidFill>
                  <a:srgbClr val="121211"/>
                </a:solidFill>
                <a:latin typeface="Noto Sans" pitchFamily="34" charset="0"/>
                <a:ea typeface="Noto Sans" pitchFamily="34" charset="-122"/>
                <a:cs typeface="Noto Sans" pitchFamily="34" charset="-120"/>
              </a:rPr>
              <a:t> Redirection to complex cases requiring </a:t>
            </a:r>
            <a:endParaRPr lang="en-US" sz="1046" dirty="0"/>
          </a:p>
        </p:txBody>
      </p:sp>
      <p:sp>
        <p:nvSpPr>
          <p:cNvPr id="16" name="Text 13"/>
          <p:cNvSpPr/>
          <p:nvPr/>
        </p:nvSpPr>
        <p:spPr>
          <a:xfrm>
            <a:off x="557213" y="3373636"/>
            <a:ext cx="654965" cy="194667"/>
          </a:xfrm>
          <a:prstGeom prst="rect">
            <a:avLst/>
          </a:prstGeom>
          <a:noFill/>
          <a:ln/>
        </p:spPr>
        <p:txBody>
          <a:bodyPr wrap="none" lIns="0" tIns="0" rIns="0" bIns="0" rtlCol="0" anchor="ctr">
            <a:spAutoFit/>
          </a:bodyPr>
          <a:lstStyle/>
          <a:p>
            <a:pPr marL="0" indent="0">
              <a:buNone/>
            </a:pPr>
            <a:r>
              <a:rPr lang="en-US" sz="1046" dirty="0">
                <a:solidFill>
                  <a:srgbClr val="121211"/>
                </a:solidFill>
                <a:latin typeface="Noto Sans" pitchFamily="34" charset="0"/>
                <a:ea typeface="Noto Sans" pitchFamily="34" charset="-122"/>
                <a:cs typeface="Noto Sans" pitchFamily="34" charset="-120"/>
              </a:rPr>
              <a:t>judgment</a:t>
            </a:r>
            <a:endParaRPr lang="en-US" sz="1046" dirty="0"/>
          </a:p>
        </p:txBody>
      </p:sp>
      <p:sp>
        <p:nvSpPr>
          <p:cNvPr id="17" name="Text 14"/>
          <p:cNvSpPr/>
          <p:nvPr/>
        </p:nvSpPr>
        <p:spPr>
          <a:xfrm>
            <a:off x="342900" y="3800475"/>
            <a:ext cx="4057650" cy="200025"/>
          </a:xfrm>
          <a:prstGeom prst="rect">
            <a:avLst/>
          </a:prstGeom>
          <a:noFill/>
          <a:ln/>
        </p:spPr>
        <p:txBody>
          <a:bodyPr wrap="none" lIns="0" tIns="0" rIns="0" bIns="0" rtlCol="0" anchor="ctr">
            <a:spAutoFit/>
          </a:bodyPr>
          <a:lstStyle/>
          <a:p>
            <a:pPr marL="0" indent="0">
              <a:buNone/>
            </a:pPr>
            <a:r>
              <a:rPr lang="en-US" sz="1046" b="1" dirty="0">
                <a:solidFill>
                  <a:srgbClr val="121211"/>
                </a:solidFill>
                <a:latin typeface="Noto Sans" pitchFamily="34" charset="0"/>
                <a:ea typeface="Noto Sans" pitchFamily="34" charset="-122"/>
                <a:cs typeface="Noto Sans" pitchFamily="34" charset="-120"/>
              </a:rPr>
              <a:t>Citizen Experience:</a:t>
            </a:r>
            <a:endParaRPr lang="en-US" sz="1046" dirty="0"/>
          </a:p>
        </p:txBody>
      </p:sp>
      <p:sp>
        <p:nvSpPr>
          <p:cNvPr id="18" name="Text 15"/>
          <p:cNvSpPr/>
          <p:nvPr/>
        </p:nvSpPr>
        <p:spPr>
          <a:xfrm>
            <a:off x="342900" y="4000500"/>
            <a:ext cx="4057650" cy="400050"/>
          </a:xfrm>
          <a:prstGeom prst="rect">
            <a:avLst/>
          </a:prstGeom>
          <a:noFill/>
          <a:ln/>
        </p:spPr>
        <p:txBody>
          <a:bodyPr wrap="square" lIns="0" tIns="0" rIns="0" bIns="0" rtlCol="0" anchor="ctr">
            <a:spAutoFit/>
          </a:bodyPr>
          <a:lstStyle/>
          <a:p>
            <a:pPr marL="0" indent="0">
              <a:buNone/>
            </a:pPr>
            <a:r>
              <a:rPr lang="en-US" sz="1046" dirty="0">
                <a:solidFill>
                  <a:srgbClr val="121211"/>
                </a:solidFill>
                <a:latin typeface="Noto Sans" pitchFamily="34" charset="0"/>
                <a:ea typeface="Noto Sans" pitchFamily="34" charset="-122"/>
                <a:cs typeface="Noto Sans" pitchFamily="34" charset="-120"/>
              </a:rPr>
              <a:t>Faster responses, reduced wait times, and consistent service quality regardless of office location</a:t>
            </a:r>
            <a:endParaRPr lang="en-US" sz="1046" dirty="0"/>
          </a:p>
        </p:txBody>
      </p:sp>
      <p:pic>
        <p:nvPicPr>
          <p:cNvPr id="19" name="Image 1" descr="preencoded.png"/>
          <p:cNvPicPr>
            <a:picLocks noChangeAspect="1"/>
          </p:cNvPicPr>
          <p:nvPr/>
        </p:nvPicPr>
        <p:blipFill>
          <a:blip r:embed="rId4"/>
          <a:stretch>
            <a:fillRect/>
          </a:stretch>
        </p:blipFill>
        <p:spPr>
          <a:xfrm>
            <a:off x="4743450" y="1100138"/>
            <a:ext cx="4057650" cy="2857500"/>
          </a:xfrm>
          <a:prstGeom prst="rect">
            <a:avLst/>
          </a:prstGeom>
        </p:spPr>
      </p:pic>
      <p:sp>
        <p:nvSpPr>
          <p:cNvPr id="20" name="Text 16"/>
          <p:cNvSpPr/>
          <p:nvPr/>
        </p:nvSpPr>
        <p:spPr>
          <a:xfrm>
            <a:off x="5082304" y="4014788"/>
            <a:ext cx="3379943" cy="142875"/>
          </a:xfrm>
          <a:prstGeom prst="rect">
            <a:avLst/>
          </a:prstGeom>
          <a:noFill/>
          <a:ln/>
        </p:spPr>
        <p:txBody>
          <a:bodyPr wrap="none" lIns="0" tIns="0" rIns="0" bIns="0" rtlCol="0" anchor="ctr">
            <a:spAutoFit/>
          </a:bodyPr>
          <a:lstStyle/>
          <a:p>
            <a:pPr marL="0" indent="0" algn="ctr">
              <a:buNone/>
            </a:pPr>
            <a:r>
              <a:rPr lang="en-US" sz="732" dirty="0">
                <a:solidFill>
                  <a:srgbClr val="121211"/>
                </a:solidFill>
                <a:latin typeface="Noto Sans" pitchFamily="34" charset="0"/>
                <a:ea typeface="Noto Sans" pitchFamily="34" charset="-122"/>
                <a:cs typeface="Noto Sans" pitchFamily="34" charset="-120"/>
              </a:rPr>
              <a:t>*Based on early adopter government agencies implementing Agentic AI</a:t>
            </a:r>
            <a:endParaRPr lang="en-US" sz="732"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486400"/>
          </a:xfrm>
          <a:prstGeom prst="rect">
            <a:avLst/>
          </a:prstGeom>
        </p:spPr>
      </p:pic>
      <p:sp>
        <p:nvSpPr>
          <p:cNvPr id="3" name="Text 0"/>
          <p:cNvSpPr/>
          <p:nvPr/>
        </p:nvSpPr>
        <p:spPr>
          <a:xfrm>
            <a:off x="342900" y="342900"/>
            <a:ext cx="8458200" cy="285750"/>
          </a:xfrm>
          <a:prstGeom prst="rect">
            <a:avLst/>
          </a:prstGeom>
          <a:noFill/>
          <a:ln/>
        </p:spPr>
        <p:txBody>
          <a:bodyPr wrap="none" lIns="0" tIns="0" rIns="0" bIns="0" rtlCol="0" anchor="ctr">
            <a:spAutoFit/>
          </a:bodyPr>
          <a:lstStyle/>
          <a:p>
            <a:pPr marL="0" indent="0">
              <a:buNone/>
            </a:pPr>
            <a:r>
              <a:rPr lang="en-US" sz="2025" b="1" dirty="0">
                <a:solidFill>
                  <a:srgbClr val="3879C9"/>
                </a:solidFill>
                <a:latin typeface="Noto Sans" pitchFamily="34" charset="0"/>
                <a:ea typeface="Noto Sans" pitchFamily="34" charset="-122"/>
                <a:cs typeface="Noto Sans" pitchFamily="34" charset="-120"/>
              </a:rPr>
              <a:t>Ensuring Accountability in AI-Driven Government</a:t>
            </a:r>
            <a:endParaRPr lang="en-US" sz="2025" dirty="0"/>
          </a:p>
        </p:txBody>
      </p:sp>
      <p:sp>
        <p:nvSpPr>
          <p:cNvPr id="4" name="Shape 1"/>
          <p:cNvSpPr/>
          <p:nvPr/>
        </p:nvSpPr>
        <p:spPr>
          <a:xfrm>
            <a:off x="342900" y="857250"/>
            <a:ext cx="4057650" cy="800100"/>
          </a:xfrm>
          <a:prstGeom prst="rect">
            <a:avLst/>
          </a:prstGeom>
          <a:solidFill>
            <a:srgbClr val="3879C9">
              <a:alpha val="5000"/>
            </a:srgbClr>
          </a:solidFill>
          <a:ln/>
        </p:spPr>
        <p:txBody>
          <a:bodyPr/>
          <a:lstStyle/>
          <a:p>
            <a:endParaRPr lang="en-US"/>
          </a:p>
        </p:txBody>
      </p:sp>
      <p:sp>
        <p:nvSpPr>
          <p:cNvPr id="5" name="Shape 2"/>
          <p:cNvSpPr/>
          <p:nvPr/>
        </p:nvSpPr>
        <p:spPr>
          <a:xfrm>
            <a:off x="342900" y="857250"/>
            <a:ext cx="28575" cy="800100"/>
          </a:xfrm>
          <a:prstGeom prst="rect">
            <a:avLst/>
          </a:prstGeom>
          <a:solidFill>
            <a:srgbClr val="3879C9"/>
          </a:solidFill>
          <a:ln/>
        </p:spPr>
        <p:txBody>
          <a:bodyPr/>
          <a:lstStyle/>
          <a:p>
            <a:endParaRPr lang="en-US"/>
          </a:p>
        </p:txBody>
      </p:sp>
      <p:sp>
        <p:nvSpPr>
          <p:cNvPr id="6" name="Text 3"/>
          <p:cNvSpPr/>
          <p:nvPr/>
        </p:nvSpPr>
        <p:spPr>
          <a:xfrm>
            <a:off x="514350" y="1028700"/>
            <a:ext cx="3714750" cy="457200"/>
          </a:xfrm>
          <a:prstGeom prst="rect">
            <a:avLst/>
          </a:prstGeom>
          <a:noFill/>
          <a:ln/>
        </p:spPr>
        <p:txBody>
          <a:bodyPr wrap="square" lIns="0" tIns="0" rIns="0" bIns="0" rtlCol="0" anchor="ctr">
            <a:spAutoFit/>
          </a:bodyPr>
          <a:lstStyle/>
          <a:p>
            <a:pPr marL="0" indent="0">
              <a:buNone/>
            </a:pPr>
            <a:r>
              <a:rPr lang="en-US" sz="1350" b="1" dirty="0">
                <a:solidFill>
                  <a:srgbClr val="121211"/>
                </a:solidFill>
                <a:latin typeface="Noto Sans" pitchFamily="34" charset="0"/>
                <a:ea typeface="Noto Sans" pitchFamily="34" charset="-122"/>
                <a:cs typeface="Noto Sans" pitchFamily="34" charset="-120"/>
              </a:rPr>
              <a:t>Responsible AI implementation requires robust governance</a:t>
            </a:r>
            <a:endParaRPr lang="en-US" sz="1350" dirty="0"/>
          </a:p>
        </p:txBody>
      </p:sp>
      <p:sp>
        <p:nvSpPr>
          <p:cNvPr id="7" name="Shape 4"/>
          <p:cNvSpPr/>
          <p:nvPr/>
        </p:nvSpPr>
        <p:spPr>
          <a:xfrm>
            <a:off x="342900" y="1885950"/>
            <a:ext cx="228600" cy="228600"/>
          </a:xfrm>
          <a:prstGeom prst="ellipse">
            <a:avLst/>
          </a:prstGeom>
          <a:solidFill>
            <a:srgbClr val="3879C9"/>
          </a:solidFill>
          <a:ln/>
        </p:spPr>
        <p:txBody>
          <a:bodyPr/>
          <a:lstStyle/>
          <a:p>
            <a:endParaRPr lang="en-US"/>
          </a:p>
        </p:txBody>
      </p:sp>
      <p:pic>
        <p:nvPicPr>
          <p:cNvPr id="8" name="Image 1" descr="preencoded.png"/>
          <p:cNvPicPr>
            <a:picLocks noChangeAspect="1"/>
          </p:cNvPicPr>
          <p:nvPr/>
        </p:nvPicPr>
        <p:blipFill>
          <a:blip r:embed="rId4"/>
          <a:stretch>
            <a:fillRect/>
          </a:stretch>
        </p:blipFill>
        <p:spPr>
          <a:xfrm>
            <a:off x="400050" y="1943100"/>
            <a:ext cx="114300" cy="114300"/>
          </a:xfrm>
          <a:prstGeom prst="rect">
            <a:avLst/>
          </a:prstGeom>
        </p:spPr>
      </p:pic>
      <p:sp>
        <p:nvSpPr>
          <p:cNvPr id="9" name="Text 5"/>
          <p:cNvSpPr/>
          <p:nvPr/>
        </p:nvSpPr>
        <p:spPr>
          <a:xfrm>
            <a:off x="657225" y="1885950"/>
            <a:ext cx="1504820" cy="228600"/>
          </a:xfrm>
          <a:prstGeom prst="rect">
            <a:avLst/>
          </a:prstGeom>
          <a:noFill/>
          <a:ln/>
        </p:spPr>
        <p:txBody>
          <a:bodyPr wrap="none" lIns="0" tIns="0" rIns="0" bIns="0" rtlCol="0" anchor="ctr">
            <a:spAutoFit/>
          </a:bodyPr>
          <a:lstStyle/>
          <a:p>
            <a:pPr marL="0" indent="0">
              <a:buNone/>
            </a:pPr>
            <a:r>
              <a:rPr lang="en-US" sz="1350" b="1" dirty="0">
                <a:solidFill>
                  <a:srgbClr val="121211"/>
                </a:solidFill>
                <a:latin typeface="Noto Sans" pitchFamily="34" charset="0"/>
                <a:ea typeface="Noto Sans" pitchFamily="34" charset="-122"/>
                <a:cs typeface="Noto Sans" pitchFamily="34" charset="-120"/>
              </a:rPr>
              <a:t>Security Protocols</a:t>
            </a:r>
            <a:endParaRPr lang="en-US" sz="1350" dirty="0"/>
          </a:p>
        </p:txBody>
      </p:sp>
      <p:sp>
        <p:nvSpPr>
          <p:cNvPr id="10" name="Text 6"/>
          <p:cNvSpPr/>
          <p:nvPr/>
        </p:nvSpPr>
        <p:spPr>
          <a:xfrm>
            <a:off x="657225" y="2171700"/>
            <a:ext cx="3743325" cy="200025"/>
          </a:xfrm>
          <a:prstGeom prst="rect">
            <a:avLst/>
          </a:prstGeom>
          <a:noFill/>
          <a:ln/>
        </p:spPr>
        <p:txBody>
          <a:bodyPr wrap="none" lIns="136017" tIns="0" rIns="0" bIns="0" rtlCol="0" anchor="ctr">
            <a:spAutoFit/>
          </a:bodyPr>
          <a:lstStyle/>
          <a:p>
            <a:pPr marL="0" indent="0">
              <a:buNone/>
            </a:pPr>
            <a:r>
              <a:rPr lang="en-US" sz="942" dirty="0">
                <a:solidFill>
                  <a:srgbClr val="121211"/>
                </a:solidFill>
                <a:latin typeface="Noto Sans" pitchFamily="34" charset="0"/>
                <a:ea typeface="Noto Sans" pitchFamily="34" charset="-122"/>
                <a:cs typeface="Noto Sans" pitchFamily="34" charset="-120"/>
              </a:rPr>
              <a:t>Access controls with least-privilege principles</a:t>
            </a:r>
            <a:endParaRPr lang="en-US" sz="942" dirty="0"/>
          </a:p>
        </p:txBody>
      </p:sp>
      <p:sp>
        <p:nvSpPr>
          <p:cNvPr id="11" name="Text 7"/>
          <p:cNvSpPr/>
          <p:nvPr/>
        </p:nvSpPr>
        <p:spPr>
          <a:xfrm>
            <a:off x="657225" y="2400300"/>
            <a:ext cx="3743325" cy="200025"/>
          </a:xfrm>
          <a:prstGeom prst="rect">
            <a:avLst/>
          </a:prstGeom>
          <a:noFill/>
          <a:ln/>
        </p:spPr>
        <p:txBody>
          <a:bodyPr wrap="none" lIns="136017" tIns="0" rIns="0" bIns="0" rtlCol="0" anchor="ctr">
            <a:spAutoFit/>
          </a:bodyPr>
          <a:lstStyle/>
          <a:p>
            <a:pPr marL="0" indent="0">
              <a:buNone/>
            </a:pPr>
            <a:r>
              <a:rPr lang="en-US" sz="942" dirty="0">
                <a:solidFill>
                  <a:srgbClr val="121211"/>
                </a:solidFill>
                <a:latin typeface="Noto Sans" pitchFamily="34" charset="0"/>
                <a:ea typeface="Noto Sans" pitchFamily="34" charset="-122"/>
                <a:cs typeface="Noto Sans" pitchFamily="34" charset="-120"/>
              </a:rPr>
              <a:t>Comprehensive audit trails for all actions</a:t>
            </a:r>
            <a:endParaRPr lang="en-US" sz="942" dirty="0"/>
          </a:p>
        </p:txBody>
      </p:sp>
      <p:sp>
        <p:nvSpPr>
          <p:cNvPr id="12" name="Text 8"/>
          <p:cNvSpPr/>
          <p:nvPr/>
        </p:nvSpPr>
        <p:spPr>
          <a:xfrm>
            <a:off x="657225" y="2628900"/>
            <a:ext cx="3743325" cy="200025"/>
          </a:xfrm>
          <a:prstGeom prst="rect">
            <a:avLst/>
          </a:prstGeom>
          <a:noFill/>
          <a:ln/>
        </p:spPr>
        <p:txBody>
          <a:bodyPr wrap="none" lIns="136017" tIns="0" rIns="0" bIns="0" rtlCol="0" anchor="ctr">
            <a:spAutoFit/>
          </a:bodyPr>
          <a:lstStyle/>
          <a:p>
            <a:pPr marL="0" indent="0">
              <a:buNone/>
            </a:pPr>
            <a:r>
              <a:rPr lang="en-US" sz="942" dirty="0">
                <a:solidFill>
                  <a:srgbClr val="121211"/>
                </a:solidFill>
                <a:latin typeface="Noto Sans" pitchFamily="34" charset="0"/>
                <a:ea typeface="Noto Sans" pitchFamily="34" charset="-122"/>
                <a:cs typeface="Noto Sans" pitchFamily="34" charset="-120"/>
              </a:rPr>
              <a:t>Encrypted data transmission and storage</a:t>
            </a:r>
            <a:endParaRPr lang="en-US" sz="942" dirty="0"/>
          </a:p>
        </p:txBody>
      </p:sp>
      <p:sp>
        <p:nvSpPr>
          <p:cNvPr id="13" name="Shape 9"/>
          <p:cNvSpPr/>
          <p:nvPr/>
        </p:nvSpPr>
        <p:spPr>
          <a:xfrm>
            <a:off x="342900" y="2971800"/>
            <a:ext cx="228600" cy="228600"/>
          </a:xfrm>
          <a:prstGeom prst="ellipse">
            <a:avLst/>
          </a:prstGeom>
          <a:solidFill>
            <a:srgbClr val="3879C9"/>
          </a:solidFill>
          <a:ln/>
        </p:spPr>
        <p:txBody>
          <a:bodyPr/>
          <a:lstStyle/>
          <a:p>
            <a:endParaRPr lang="en-US"/>
          </a:p>
        </p:txBody>
      </p:sp>
      <p:pic>
        <p:nvPicPr>
          <p:cNvPr id="14" name="Image 2" descr="preencoded.png"/>
          <p:cNvPicPr>
            <a:picLocks noChangeAspect="1"/>
          </p:cNvPicPr>
          <p:nvPr/>
        </p:nvPicPr>
        <p:blipFill>
          <a:blip r:embed="rId5"/>
          <a:stretch>
            <a:fillRect/>
          </a:stretch>
        </p:blipFill>
        <p:spPr>
          <a:xfrm>
            <a:off x="385763" y="3028950"/>
            <a:ext cx="142875" cy="114300"/>
          </a:xfrm>
          <a:prstGeom prst="rect">
            <a:avLst/>
          </a:prstGeom>
        </p:spPr>
      </p:pic>
      <p:sp>
        <p:nvSpPr>
          <p:cNvPr id="15" name="Text 10"/>
          <p:cNvSpPr/>
          <p:nvPr/>
        </p:nvSpPr>
        <p:spPr>
          <a:xfrm>
            <a:off x="657225" y="2971800"/>
            <a:ext cx="1484588" cy="228600"/>
          </a:xfrm>
          <a:prstGeom prst="rect">
            <a:avLst/>
          </a:prstGeom>
          <a:noFill/>
          <a:ln/>
        </p:spPr>
        <p:txBody>
          <a:bodyPr wrap="none" lIns="0" tIns="0" rIns="0" bIns="0" rtlCol="0" anchor="ctr">
            <a:spAutoFit/>
          </a:bodyPr>
          <a:lstStyle/>
          <a:p>
            <a:pPr marL="0" indent="0">
              <a:buNone/>
            </a:pPr>
            <a:r>
              <a:rPr lang="en-US" sz="1350" b="1" dirty="0">
                <a:solidFill>
                  <a:srgbClr val="121211"/>
                </a:solidFill>
                <a:latin typeface="Noto Sans" pitchFamily="34" charset="0"/>
                <a:ea typeface="Noto Sans" pitchFamily="34" charset="-122"/>
                <a:cs typeface="Noto Sans" pitchFamily="34" charset="-120"/>
              </a:rPr>
              <a:t>Human Oversight</a:t>
            </a:r>
            <a:endParaRPr lang="en-US" sz="1350" dirty="0"/>
          </a:p>
        </p:txBody>
      </p:sp>
      <p:sp>
        <p:nvSpPr>
          <p:cNvPr id="16" name="Text 11"/>
          <p:cNvSpPr/>
          <p:nvPr/>
        </p:nvSpPr>
        <p:spPr>
          <a:xfrm>
            <a:off x="657225" y="3257550"/>
            <a:ext cx="3743325" cy="200025"/>
          </a:xfrm>
          <a:prstGeom prst="rect">
            <a:avLst/>
          </a:prstGeom>
          <a:noFill/>
          <a:ln/>
        </p:spPr>
        <p:txBody>
          <a:bodyPr wrap="none" lIns="136017" tIns="0" rIns="0" bIns="0" rtlCol="0" anchor="ctr">
            <a:spAutoFit/>
          </a:bodyPr>
          <a:lstStyle/>
          <a:p>
            <a:pPr marL="0" indent="0">
              <a:buNone/>
            </a:pPr>
            <a:r>
              <a:rPr lang="en-US" sz="942" dirty="0">
                <a:solidFill>
                  <a:srgbClr val="121211"/>
                </a:solidFill>
                <a:latin typeface="Noto Sans" pitchFamily="34" charset="0"/>
                <a:ea typeface="Noto Sans" pitchFamily="34" charset="-122"/>
                <a:cs typeface="Noto Sans" pitchFamily="34" charset="-120"/>
              </a:rPr>
              <a:t>Clear decision boundaries for AI agents</a:t>
            </a:r>
            <a:endParaRPr lang="en-US" sz="942" dirty="0"/>
          </a:p>
        </p:txBody>
      </p:sp>
      <p:sp>
        <p:nvSpPr>
          <p:cNvPr id="17" name="Text 12"/>
          <p:cNvSpPr/>
          <p:nvPr/>
        </p:nvSpPr>
        <p:spPr>
          <a:xfrm>
            <a:off x="657225" y="3486150"/>
            <a:ext cx="3743325" cy="200025"/>
          </a:xfrm>
          <a:prstGeom prst="rect">
            <a:avLst/>
          </a:prstGeom>
          <a:noFill/>
          <a:ln/>
        </p:spPr>
        <p:txBody>
          <a:bodyPr wrap="none" lIns="136017" tIns="0" rIns="0" bIns="0" rtlCol="0" anchor="ctr">
            <a:spAutoFit/>
          </a:bodyPr>
          <a:lstStyle/>
          <a:p>
            <a:pPr marL="0" indent="0">
              <a:buNone/>
            </a:pPr>
            <a:r>
              <a:rPr lang="en-US" sz="942" dirty="0">
                <a:solidFill>
                  <a:srgbClr val="121211"/>
                </a:solidFill>
                <a:latin typeface="Noto Sans" pitchFamily="34" charset="0"/>
                <a:ea typeface="Noto Sans" pitchFamily="34" charset="-122"/>
                <a:cs typeface="Noto Sans" pitchFamily="34" charset="-120"/>
              </a:rPr>
              <a:t>Exception handling with human escalation</a:t>
            </a:r>
            <a:endParaRPr lang="en-US" sz="942" dirty="0"/>
          </a:p>
        </p:txBody>
      </p:sp>
      <p:sp>
        <p:nvSpPr>
          <p:cNvPr id="18" name="Text 13"/>
          <p:cNvSpPr/>
          <p:nvPr/>
        </p:nvSpPr>
        <p:spPr>
          <a:xfrm>
            <a:off x="657225" y="3714750"/>
            <a:ext cx="3743325" cy="200025"/>
          </a:xfrm>
          <a:prstGeom prst="rect">
            <a:avLst/>
          </a:prstGeom>
          <a:noFill/>
          <a:ln/>
        </p:spPr>
        <p:txBody>
          <a:bodyPr wrap="none" lIns="136017" tIns="0" rIns="0" bIns="0" rtlCol="0" anchor="ctr">
            <a:spAutoFit/>
          </a:bodyPr>
          <a:lstStyle/>
          <a:p>
            <a:pPr marL="0" indent="0">
              <a:buNone/>
            </a:pPr>
            <a:r>
              <a:rPr lang="en-US" sz="942" dirty="0">
                <a:solidFill>
                  <a:srgbClr val="121211"/>
                </a:solidFill>
                <a:latin typeface="Noto Sans" pitchFamily="34" charset="0"/>
                <a:ea typeface="Noto Sans" pitchFamily="34" charset="-122"/>
                <a:cs typeface="Noto Sans" pitchFamily="34" charset="-120"/>
              </a:rPr>
              <a:t>Regular review of automated decisions</a:t>
            </a:r>
            <a:endParaRPr lang="en-US" sz="942" dirty="0"/>
          </a:p>
        </p:txBody>
      </p:sp>
      <p:sp>
        <p:nvSpPr>
          <p:cNvPr id="19" name="Shape 14"/>
          <p:cNvSpPr/>
          <p:nvPr/>
        </p:nvSpPr>
        <p:spPr>
          <a:xfrm>
            <a:off x="342900" y="4057650"/>
            <a:ext cx="228600" cy="228600"/>
          </a:xfrm>
          <a:prstGeom prst="ellipse">
            <a:avLst/>
          </a:prstGeom>
          <a:solidFill>
            <a:srgbClr val="3879C9"/>
          </a:solidFill>
          <a:ln/>
        </p:spPr>
        <p:txBody>
          <a:bodyPr/>
          <a:lstStyle/>
          <a:p>
            <a:endParaRPr lang="en-US"/>
          </a:p>
        </p:txBody>
      </p:sp>
      <p:pic>
        <p:nvPicPr>
          <p:cNvPr id="20" name="Image 3" descr="preencoded.png"/>
          <p:cNvPicPr>
            <a:picLocks noChangeAspect="1"/>
          </p:cNvPicPr>
          <p:nvPr/>
        </p:nvPicPr>
        <p:blipFill>
          <a:blip r:embed="rId6"/>
          <a:stretch>
            <a:fillRect/>
          </a:stretch>
        </p:blipFill>
        <p:spPr>
          <a:xfrm>
            <a:off x="385763" y="4114800"/>
            <a:ext cx="142875" cy="114300"/>
          </a:xfrm>
          <a:prstGeom prst="rect">
            <a:avLst/>
          </a:prstGeom>
        </p:spPr>
      </p:pic>
      <p:sp>
        <p:nvSpPr>
          <p:cNvPr id="21" name="Text 15"/>
          <p:cNvSpPr/>
          <p:nvPr/>
        </p:nvSpPr>
        <p:spPr>
          <a:xfrm>
            <a:off x="657225" y="4057650"/>
            <a:ext cx="981568" cy="228600"/>
          </a:xfrm>
          <a:prstGeom prst="rect">
            <a:avLst/>
          </a:prstGeom>
          <a:noFill/>
          <a:ln/>
        </p:spPr>
        <p:txBody>
          <a:bodyPr wrap="none" lIns="0" tIns="0" rIns="0" bIns="0" rtlCol="0" anchor="ctr">
            <a:spAutoFit/>
          </a:bodyPr>
          <a:lstStyle/>
          <a:p>
            <a:pPr marL="0" indent="0">
              <a:buNone/>
            </a:pPr>
            <a:r>
              <a:rPr lang="en-US" sz="1350" b="1" dirty="0">
                <a:solidFill>
                  <a:srgbClr val="121211"/>
                </a:solidFill>
                <a:latin typeface="Noto Sans" pitchFamily="34" charset="0"/>
                <a:ea typeface="Noto Sans" pitchFamily="34" charset="-122"/>
                <a:cs typeface="Noto Sans" pitchFamily="34" charset="-120"/>
              </a:rPr>
              <a:t>Compliance</a:t>
            </a:r>
            <a:endParaRPr lang="en-US" sz="1350" dirty="0"/>
          </a:p>
        </p:txBody>
      </p:sp>
      <p:sp>
        <p:nvSpPr>
          <p:cNvPr id="22" name="Text 16"/>
          <p:cNvSpPr/>
          <p:nvPr/>
        </p:nvSpPr>
        <p:spPr>
          <a:xfrm>
            <a:off x="657225" y="4343400"/>
            <a:ext cx="3743325" cy="200025"/>
          </a:xfrm>
          <a:prstGeom prst="rect">
            <a:avLst/>
          </a:prstGeom>
          <a:noFill/>
          <a:ln/>
        </p:spPr>
        <p:txBody>
          <a:bodyPr wrap="none" lIns="136017" tIns="0" rIns="0" bIns="0" rtlCol="0" anchor="ctr">
            <a:spAutoFit/>
          </a:bodyPr>
          <a:lstStyle/>
          <a:p>
            <a:pPr marL="0" indent="0">
              <a:buNone/>
            </a:pPr>
            <a:r>
              <a:rPr lang="en-US" sz="942" dirty="0">
                <a:solidFill>
                  <a:srgbClr val="121211"/>
                </a:solidFill>
                <a:latin typeface="Noto Sans" pitchFamily="34" charset="0"/>
                <a:ea typeface="Noto Sans" pitchFamily="34" charset="-122"/>
                <a:cs typeface="Noto Sans" pitchFamily="34" charset="-120"/>
              </a:rPr>
              <a:t>Alignment with regulatory requirements</a:t>
            </a:r>
            <a:endParaRPr lang="en-US" sz="942" dirty="0"/>
          </a:p>
        </p:txBody>
      </p:sp>
      <p:sp>
        <p:nvSpPr>
          <p:cNvPr id="23" name="Text 17"/>
          <p:cNvSpPr/>
          <p:nvPr/>
        </p:nvSpPr>
        <p:spPr>
          <a:xfrm>
            <a:off x="657225" y="4572000"/>
            <a:ext cx="3743325" cy="200025"/>
          </a:xfrm>
          <a:prstGeom prst="rect">
            <a:avLst/>
          </a:prstGeom>
          <a:noFill/>
          <a:ln/>
        </p:spPr>
        <p:txBody>
          <a:bodyPr wrap="none" lIns="136017" tIns="0" rIns="0" bIns="0" rtlCol="0" anchor="ctr">
            <a:spAutoFit/>
          </a:bodyPr>
          <a:lstStyle/>
          <a:p>
            <a:pPr marL="0" indent="0">
              <a:buNone/>
            </a:pPr>
            <a:r>
              <a:rPr lang="en-US" sz="942" dirty="0">
                <a:solidFill>
                  <a:srgbClr val="121211"/>
                </a:solidFill>
                <a:latin typeface="Noto Sans" pitchFamily="34" charset="0"/>
                <a:ea typeface="Noto Sans" pitchFamily="34" charset="-122"/>
                <a:cs typeface="Noto Sans" pitchFamily="34" charset="-120"/>
              </a:rPr>
              <a:t>Transparency in automated processes</a:t>
            </a:r>
            <a:endParaRPr lang="en-US" sz="942" dirty="0"/>
          </a:p>
        </p:txBody>
      </p:sp>
      <p:sp>
        <p:nvSpPr>
          <p:cNvPr id="24" name="Text 18"/>
          <p:cNvSpPr/>
          <p:nvPr/>
        </p:nvSpPr>
        <p:spPr>
          <a:xfrm>
            <a:off x="657225" y="4800600"/>
            <a:ext cx="3743325" cy="200025"/>
          </a:xfrm>
          <a:prstGeom prst="rect">
            <a:avLst/>
          </a:prstGeom>
          <a:noFill/>
          <a:ln/>
        </p:spPr>
        <p:txBody>
          <a:bodyPr wrap="none" lIns="136017" tIns="0" rIns="0" bIns="0" rtlCol="0" anchor="ctr">
            <a:spAutoFit/>
          </a:bodyPr>
          <a:lstStyle/>
          <a:p>
            <a:pPr marL="0" indent="0">
              <a:buNone/>
            </a:pPr>
            <a:r>
              <a:rPr lang="en-US" sz="942" dirty="0">
                <a:solidFill>
                  <a:srgbClr val="121211"/>
                </a:solidFill>
                <a:latin typeface="Noto Sans" pitchFamily="34" charset="0"/>
                <a:ea typeface="Noto Sans" pitchFamily="34" charset="-122"/>
                <a:cs typeface="Noto Sans" pitchFamily="34" charset="-120"/>
              </a:rPr>
              <a:t>Regular third-party audits</a:t>
            </a:r>
            <a:endParaRPr lang="en-US" sz="942" dirty="0"/>
          </a:p>
        </p:txBody>
      </p:sp>
      <p:pic>
        <p:nvPicPr>
          <p:cNvPr id="25" name="Image 4" descr="preencoded.png"/>
          <p:cNvPicPr>
            <a:picLocks noChangeAspect="1"/>
          </p:cNvPicPr>
          <p:nvPr/>
        </p:nvPicPr>
        <p:blipFill>
          <a:blip r:embed="rId7"/>
          <a:stretch>
            <a:fillRect/>
          </a:stretch>
        </p:blipFill>
        <p:spPr>
          <a:xfrm>
            <a:off x="4743450" y="1662122"/>
            <a:ext cx="4057650" cy="267647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285750" y="285750"/>
            <a:ext cx="8572500" cy="285750"/>
          </a:xfrm>
          <a:prstGeom prst="rect">
            <a:avLst/>
          </a:prstGeom>
          <a:noFill/>
          <a:ln/>
        </p:spPr>
        <p:txBody>
          <a:bodyPr wrap="none" lIns="0" tIns="0" rIns="0" bIns="0" rtlCol="0" anchor="ctr">
            <a:spAutoFit/>
          </a:bodyPr>
          <a:lstStyle/>
          <a:p>
            <a:pPr marL="0" indent="0">
              <a:buNone/>
            </a:pPr>
            <a:r>
              <a:rPr lang="en-US" sz="2025" b="1" dirty="0">
                <a:solidFill>
                  <a:srgbClr val="3879C9"/>
                </a:solidFill>
                <a:latin typeface="Noto Sans" pitchFamily="34" charset="0"/>
                <a:ea typeface="Noto Sans" pitchFamily="34" charset="-122"/>
                <a:cs typeface="Noto Sans" pitchFamily="34" charset="-120"/>
              </a:rPr>
              <a:t>Strategic Approach to Agentic AI Deployment</a:t>
            </a:r>
            <a:endParaRPr lang="en-US" sz="2025" dirty="0"/>
          </a:p>
        </p:txBody>
      </p:sp>
      <p:sp>
        <p:nvSpPr>
          <p:cNvPr id="4" name="Shape 1"/>
          <p:cNvSpPr/>
          <p:nvPr/>
        </p:nvSpPr>
        <p:spPr>
          <a:xfrm>
            <a:off x="285750" y="742950"/>
            <a:ext cx="4143375" cy="685800"/>
          </a:xfrm>
          <a:prstGeom prst="rect">
            <a:avLst/>
          </a:prstGeom>
          <a:solidFill>
            <a:srgbClr val="3879C9">
              <a:alpha val="5000"/>
            </a:srgbClr>
          </a:solidFill>
          <a:ln/>
        </p:spPr>
        <p:txBody>
          <a:bodyPr/>
          <a:lstStyle/>
          <a:p>
            <a:endParaRPr lang="en-US"/>
          </a:p>
        </p:txBody>
      </p:sp>
      <p:sp>
        <p:nvSpPr>
          <p:cNvPr id="5" name="Shape 2"/>
          <p:cNvSpPr/>
          <p:nvPr/>
        </p:nvSpPr>
        <p:spPr>
          <a:xfrm>
            <a:off x="285750" y="742950"/>
            <a:ext cx="28575" cy="685800"/>
          </a:xfrm>
          <a:prstGeom prst="rect">
            <a:avLst/>
          </a:prstGeom>
          <a:solidFill>
            <a:srgbClr val="3879C9"/>
          </a:solidFill>
          <a:ln/>
        </p:spPr>
        <p:txBody>
          <a:bodyPr/>
          <a:lstStyle/>
          <a:p>
            <a:endParaRPr lang="en-US"/>
          </a:p>
        </p:txBody>
      </p:sp>
      <p:sp>
        <p:nvSpPr>
          <p:cNvPr id="6" name="Text 3"/>
          <p:cNvSpPr/>
          <p:nvPr/>
        </p:nvSpPr>
        <p:spPr>
          <a:xfrm>
            <a:off x="400050" y="857250"/>
            <a:ext cx="3914775" cy="457200"/>
          </a:xfrm>
          <a:prstGeom prst="rect">
            <a:avLst/>
          </a:prstGeom>
          <a:noFill/>
          <a:ln/>
        </p:spPr>
        <p:txBody>
          <a:bodyPr wrap="square" lIns="0" tIns="0" rIns="0" bIns="0" rtlCol="0" anchor="ctr">
            <a:spAutoFit/>
          </a:bodyPr>
          <a:lstStyle/>
          <a:p>
            <a:pPr marL="0" indent="0">
              <a:buNone/>
            </a:pPr>
            <a:r>
              <a:rPr lang="en-US" sz="1350" b="1" dirty="0">
                <a:solidFill>
                  <a:srgbClr val="121211"/>
                </a:solidFill>
                <a:latin typeface="Noto Sans" pitchFamily="34" charset="0"/>
                <a:ea typeface="Noto Sans" pitchFamily="34" charset="-122"/>
                <a:cs typeface="Noto Sans" pitchFamily="34" charset="-120"/>
              </a:rPr>
              <a:t>Phased implementation ensures controlled adoption</a:t>
            </a:r>
            <a:endParaRPr lang="en-US" sz="1350" dirty="0"/>
          </a:p>
        </p:txBody>
      </p:sp>
      <p:sp>
        <p:nvSpPr>
          <p:cNvPr id="7" name="Shape 4"/>
          <p:cNvSpPr/>
          <p:nvPr/>
        </p:nvSpPr>
        <p:spPr>
          <a:xfrm>
            <a:off x="285750" y="1600200"/>
            <a:ext cx="4143375" cy="828675"/>
          </a:xfrm>
          <a:prstGeom prst="rect">
            <a:avLst/>
          </a:prstGeom>
          <a:solidFill>
            <a:srgbClr val="3879C9">
              <a:alpha val="5000"/>
            </a:srgbClr>
          </a:solidFill>
          <a:ln/>
        </p:spPr>
        <p:txBody>
          <a:bodyPr/>
          <a:lstStyle/>
          <a:p>
            <a:endParaRPr lang="en-US"/>
          </a:p>
        </p:txBody>
      </p:sp>
      <p:sp>
        <p:nvSpPr>
          <p:cNvPr id="8" name="Shape 5"/>
          <p:cNvSpPr/>
          <p:nvPr/>
        </p:nvSpPr>
        <p:spPr>
          <a:xfrm>
            <a:off x="285750" y="1600200"/>
            <a:ext cx="28575" cy="828675"/>
          </a:xfrm>
          <a:prstGeom prst="rect">
            <a:avLst/>
          </a:prstGeom>
          <a:solidFill>
            <a:srgbClr val="3879C9"/>
          </a:solidFill>
          <a:ln/>
        </p:spPr>
        <p:txBody>
          <a:bodyPr/>
          <a:lstStyle/>
          <a:p>
            <a:endParaRPr lang="en-US"/>
          </a:p>
        </p:txBody>
      </p:sp>
      <p:sp>
        <p:nvSpPr>
          <p:cNvPr id="9" name="Shape 6"/>
          <p:cNvSpPr/>
          <p:nvPr/>
        </p:nvSpPr>
        <p:spPr>
          <a:xfrm>
            <a:off x="400050" y="1685925"/>
            <a:ext cx="200025" cy="200025"/>
          </a:xfrm>
          <a:prstGeom prst="ellipse">
            <a:avLst/>
          </a:prstGeom>
          <a:solidFill>
            <a:srgbClr val="3879C9"/>
          </a:solidFill>
          <a:ln/>
        </p:spPr>
        <p:txBody>
          <a:bodyPr/>
          <a:lstStyle/>
          <a:p>
            <a:endParaRPr lang="en-US"/>
          </a:p>
        </p:txBody>
      </p:sp>
      <p:sp>
        <p:nvSpPr>
          <p:cNvPr id="10" name="Text 7"/>
          <p:cNvSpPr/>
          <p:nvPr/>
        </p:nvSpPr>
        <p:spPr>
          <a:xfrm>
            <a:off x="400050" y="1685925"/>
            <a:ext cx="200025" cy="200025"/>
          </a:xfrm>
          <a:prstGeom prst="rect">
            <a:avLst/>
          </a:prstGeom>
          <a:noFill/>
          <a:ln/>
        </p:spPr>
        <p:txBody>
          <a:bodyPr wrap="none" lIns="0" tIns="0" rIns="0" bIns="0" rtlCol="0" anchor="ctr">
            <a:spAutoFit/>
          </a:bodyPr>
          <a:lstStyle/>
          <a:p>
            <a:pPr marL="0" indent="0" algn="ctr">
              <a:buNone/>
            </a:pPr>
            <a:r>
              <a:rPr lang="en-US" sz="837" b="1" dirty="0">
                <a:solidFill>
                  <a:srgbClr val="FFFFFF"/>
                </a:solidFill>
                <a:latin typeface="Noto Sans" pitchFamily="34" charset="0"/>
                <a:ea typeface="Noto Sans" pitchFamily="34" charset="-122"/>
                <a:cs typeface="Noto Sans" pitchFamily="34" charset="-120"/>
              </a:rPr>
              <a:t>1</a:t>
            </a:r>
            <a:endParaRPr lang="en-US" sz="837" dirty="0"/>
          </a:p>
        </p:txBody>
      </p:sp>
      <p:sp>
        <p:nvSpPr>
          <p:cNvPr id="11" name="Text 8"/>
          <p:cNvSpPr/>
          <p:nvPr/>
        </p:nvSpPr>
        <p:spPr>
          <a:xfrm>
            <a:off x="671513" y="1685925"/>
            <a:ext cx="1030430" cy="200025"/>
          </a:xfrm>
          <a:prstGeom prst="rect">
            <a:avLst/>
          </a:prstGeom>
          <a:noFill/>
          <a:ln/>
        </p:spPr>
        <p:txBody>
          <a:bodyPr wrap="none" lIns="0" tIns="0" rIns="0" bIns="0" rtlCol="0" anchor="ctr">
            <a:spAutoFit/>
          </a:bodyPr>
          <a:lstStyle/>
          <a:p>
            <a:pPr marL="0" indent="0">
              <a:buNone/>
            </a:pPr>
            <a:r>
              <a:rPr lang="en-US" sz="1046" b="1" dirty="0">
                <a:solidFill>
                  <a:srgbClr val="121211"/>
                </a:solidFill>
                <a:latin typeface="Noto Sans" pitchFamily="34" charset="0"/>
                <a:ea typeface="Noto Sans" pitchFamily="34" charset="-122"/>
                <a:cs typeface="Noto Sans" pitchFamily="34" charset="-120"/>
              </a:rPr>
              <a:t>Pilot Programs</a:t>
            </a:r>
            <a:endParaRPr lang="en-US" sz="1046" dirty="0"/>
          </a:p>
        </p:txBody>
      </p:sp>
      <p:sp>
        <p:nvSpPr>
          <p:cNvPr id="12" name="Text 9"/>
          <p:cNvSpPr/>
          <p:nvPr/>
        </p:nvSpPr>
        <p:spPr>
          <a:xfrm>
            <a:off x="685800" y="1914525"/>
            <a:ext cx="3629025" cy="200025"/>
          </a:xfrm>
          <a:prstGeom prst="rect">
            <a:avLst/>
          </a:prstGeom>
          <a:noFill/>
          <a:ln/>
        </p:spPr>
        <p:txBody>
          <a:bodyPr wrap="none" lIns="136017" tIns="0" rIns="0" bIns="0" rtlCol="0" anchor="ctr">
            <a:spAutoFit/>
          </a:bodyPr>
          <a:lstStyle/>
          <a:p>
            <a:pPr marL="0" indent="0">
              <a:buNone/>
            </a:pPr>
            <a:r>
              <a:rPr lang="en-US" sz="942" dirty="0">
                <a:solidFill>
                  <a:srgbClr val="121211"/>
                </a:solidFill>
                <a:latin typeface="Noto Sans" pitchFamily="34" charset="0"/>
                <a:ea typeface="Noto Sans" pitchFamily="34" charset="-122"/>
                <a:cs typeface="Noto Sans" pitchFamily="34" charset="-120"/>
              </a:rPr>
              <a:t>Building permit processing automation</a:t>
            </a:r>
            <a:endParaRPr lang="en-US" sz="942" dirty="0"/>
          </a:p>
        </p:txBody>
      </p:sp>
      <p:sp>
        <p:nvSpPr>
          <p:cNvPr id="13" name="Text 10"/>
          <p:cNvSpPr/>
          <p:nvPr/>
        </p:nvSpPr>
        <p:spPr>
          <a:xfrm>
            <a:off x="685800" y="2128838"/>
            <a:ext cx="3629025" cy="200025"/>
          </a:xfrm>
          <a:prstGeom prst="rect">
            <a:avLst/>
          </a:prstGeom>
          <a:noFill/>
          <a:ln/>
        </p:spPr>
        <p:txBody>
          <a:bodyPr wrap="none" lIns="136017" tIns="0" rIns="0" bIns="0" rtlCol="0" anchor="ctr">
            <a:spAutoFit/>
          </a:bodyPr>
          <a:lstStyle/>
          <a:p>
            <a:pPr marL="0" indent="0">
              <a:buNone/>
            </a:pPr>
            <a:r>
              <a:rPr lang="en-US" sz="942" dirty="0">
                <a:solidFill>
                  <a:srgbClr val="121211"/>
                </a:solidFill>
                <a:latin typeface="Noto Sans" pitchFamily="34" charset="0"/>
                <a:ea typeface="Noto Sans" pitchFamily="34" charset="-122"/>
                <a:cs typeface="Noto Sans" pitchFamily="34" charset="-120"/>
              </a:rPr>
              <a:t>Limited scope with high oversight</a:t>
            </a:r>
            <a:endParaRPr lang="en-US" sz="942" dirty="0"/>
          </a:p>
        </p:txBody>
      </p:sp>
      <p:sp>
        <p:nvSpPr>
          <p:cNvPr id="14" name="Shape 11"/>
          <p:cNvSpPr/>
          <p:nvPr/>
        </p:nvSpPr>
        <p:spPr>
          <a:xfrm>
            <a:off x="285750" y="2514600"/>
            <a:ext cx="4143375" cy="828675"/>
          </a:xfrm>
          <a:prstGeom prst="rect">
            <a:avLst/>
          </a:prstGeom>
          <a:solidFill>
            <a:srgbClr val="3879C9">
              <a:alpha val="5000"/>
            </a:srgbClr>
          </a:solidFill>
          <a:ln/>
        </p:spPr>
        <p:txBody>
          <a:bodyPr/>
          <a:lstStyle/>
          <a:p>
            <a:endParaRPr lang="en-US"/>
          </a:p>
        </p:txBody>
      </p:sp>
      <p:sp>
        <p:nvSpPr>
          <p:cNvPr id="15" name="Shape 12"/>
          <p:cNvSpPr/>
          <p:nvPr/>
        </p:nvSpPr>
        <p:spPr>
          <a:xfrm>
            <a:off x="285750" y="2514600"/>
            <a:ext cx="28575" cy="828675"/>
          </a:xfrm>
          <a:prstGeom prst="rect">
            <a:avLst/>
          </a:prstGeom>
          <a:solidFill>
            <a:srgbClr val="3879C9"/>
          </a:solidFill>
          <a:ln/>
        </p:spPr>
        <p:txBody>
          <a:bodyPr/>
          <a:lstStyle/>
          <a:p>
            <a:endParaRPr lang="en-US"/>
          </a:p>
        </p:txBody>
      </p:sp>
      <p:sp>
        <p:nvSpPr>
          <p:cNvPr id="16" name="Shape 13"/>
          <p:cNvSpPr/>
          <p:nvPr/>
        </p:nvSpPr>
        <p:spPr>
          <a:xfrm>
            <a:off x="400050" y="2600325"/>
            <a:ext cx="200025" cy="200025"/>
          </a:xfrm>
          <a:prstGeom prst="ellipse">
            <a:avLst/>
          </a:prstGeom>
          <a:solidFill>
            <a:srgbClr val="3879C9"/>
          </a:solidFill>
          <a:ln/>
        </p:spPr>
        <p:txBody>
          <a:bodyPr/>
          <a:lstStyle/>
          <a:p>
            <a:endParaRPr lang="en-US"/>
          </a:p>
        </p:txBody>
      </p:sp>
      <p:sp>
        <p:nvSpPr>
          <p:cNvPr id="17" name="Text 14"/>
          <p:cNvSpPr/>
          <p:nvPr/>
        </p:nvSpPr>
        <p:spPr>
          <a:xfrm>
            <a:off x="400050" y="2600325"/>
            <a:ext cx="200025" cy="200025"/>
          </a:xfrm>
          <a:prstGeom prst="rect">
            <a:avLst/>
          </a:prstGeom>
          <a:noFill/>
          <a:ln/>
        </p:spPr>
        <p:txBody>
          <a:bodyPr wrap="none" lIns="0" tIns="0" rIns="0" bIns="0" rtlCol="0" anchor="ctr">
            <a:spAutoFit/>
          </a:bodyPr>
          <a:lstStyle/>
          <a:p>
            <a:pPr marL="0" indent="0" algn="ctr">
              <a:buNone/>
            </a:pPr>
            <a:r>
              <a:rPr lang="en-US" sz="837" b="1" dirty="0">
                <a:solidFill>
                  <a:srgbClr val="FFFFFF"/>
                </a:solidFill>
                <a:latin typeface="Noto Sans" pitchFamily="34" charset="0"/>
                <a:ea typeface="Noto Sans" pitchFamily="34" charset="-122"/>
                <a:cs typeface="Noto Sans" pitchFamily="34" charset="-120"/>
              </a:rPr>
              <a:t>2</a:t>
            </a:r>
            <a:endParaRPr lang="en-US" sz="837" dirty="0"/>
          </a:p>
        </p:txBody>
      </p:sp>
      <p:sp>
        <p:nvSpPr>
          <p:cNvPr id="18" name="Text 15"/>
          <p:cNvSpPr/>
          <p:nvPr/>
        </p:nvSpPr>
        <p:spPr>
          <a:xfrm>
            <a:off x="671513" y="2600325"/>
            <a:ext cx="715380" cy="200025"/>
          </a:xfrm>
          <a:prstGeom prst="rect">
            <a:avLst/>
          </a:prstGeom>
          <a:noFill/>
          <a:ln/>
        </p:spPr>
        <p:txBody>
          <a:bodyPr wrap="none" lIns="0" tIns="0" rIns="0" bIns="0" rtlCol="0" anchor="ctr">
            <a:spAutoFit/>
          </a:bodyPr>
          <a:lstStyle/>
          <a:p>
            <a:pPr marL="0" indent="0">
              <a:buNone/>
            </a:pPr>
            <a:r>
              <a:rPr lang="en-US" sz="1046" b="1" dirty="0">
                <a:solidFill>
                  <a:srgbClr val="121211"/>
                </a:solidFill>
                <a:latin typeface="Noto Sans" pitchFamily="34" charset="0"/>
                <a:ea typeface="Noto Sans" pitchFamily="34" charset="-122"/>
                <a:cs typeface="Noto Sans" pitchFamily="34" charset="-120"/>
              </a:rPr>
              <a:t>Expansion</a:t>
            </a:r>
            <a:endParaRPr lang="en-US" sz="1046" dirty="0"/>
          </a:p>
        </p:txBody>
      </p:sp>
      <p:sp>
        <p:nvSpPr>
          <p:cNvPr id="19" name="Text 16"/>
          <p:cNvSpPr/>
          <p:nvPr/>
        </p:nvSpPr>
        <p:spPr>
          <a:xfrm>
            <a:off x="685800" y="2828925"/>
            <a:ext cx="3629025" cy="200025"/>
          </a:xfrm>
          <a:prstGeom prst="rect">
            <a:avLst/>
          </a:prstGeom>
          <a:noFill/>
          <a:ln/>
        </p:spPr>
        <p:txBody>
          <a:bodyPr wrap="none" lIns="136017" tIns="0" rIns="0" bIns="0" rtlCol="0" anchor="ctr">
            <a:spAutoFit/>
          </a:bodyPr>
          <a:lstStyle/>
          <a:p>
            <a:pPr marL="0" indent="0">
              <a:buNone/>
            </a:pPr>
            <a:r>
              <a:rPr lang="en-US" sz="942" dirty="0">
                <a:solidFill>
                  <a:srgbClr val="121211"/>
                </a:solidFill>
                <a:latin typeface="Noto Sans" pitchFamily="34" charset="0"/>
                <a:ea typeface="Noto Sans" pitchFamily="34" charset="-122"/>
                <a:cs typeface="Noto Sans" pitchFamily="34" charset="-120"/>
              </a:rPr>
              <a:t>Citizen-facing services integration</a:t>
            </a:r>
            <a:endParaRPr lang="en-US" sz="942" dirty="0"/>
          </a:p>
        </p:txBody>
      </p:sp>
      <p:sp>
        <p:nvSpPr>
          <p:cNvPr id="20" name="Text 17"/>
          <p:cNvSpPr/>
          <p:nvPr/>
        </p:nvSpPr>
        <p:spPr>
          <a:xfrm>
            <a:off x="685800" y="3043238"/>
            <a:ext cx="3629025" cy="200025"/>
          </a:xfrm>
          <a:prstGeom prst="rect">
            <a:avLst/>
          </a:prstGeom>
          <a:noFill/>
          <a:ln/>
        </p:spPr>
        <p:txBody>
          <a:bodyPr wrap="none" lIns="136017" tIns="0" rIns="0" bIns="0" rtlCol="0" anchor="ctr">
            <a:spAutoFit/>
          </a:bodyPr>
          <a:lstStyle/>
          <a:p>
            <a:pPr marL="0" indent="0">
              <a:buNone/>
            </a:pPr>
            <a:r>
              <a:rPr lang="en-US" sz="942" dirty="0">
                <a:solidFill>
                  <a:srgbClr val="121211"/>
                </a:solidFill>
                <a:latin typeface="Noto Sans" pitchFamily="34" charset="0"/>
                <a:ea typeface="Noto Sans" pitchFamily="34" charset="-122"/>
                <a:cs typeface="Noto Sans" pitchFamily="34" charset="-120"/>
              </a:rPr>
              <a:t>Additional department onboarding</a:t>
            </a:r>
            <a:endParaRPr lang="en-US" sz="942" dirty="0"/>
          </a:p>
        </p:txBody>
      </p:sp>
      <p:sp>
        <p:nvSpPr>
          <p:cNvPr id="21" name="Shape 18"/>
          <p:cNvSpPr/>
          <p:nvPr/>
        </p:nvSpPr>
        <p:spPr>
          <a:xfrm>
            <a:off x="285750" y="3429000"/>
            <a:ext cx="4143375" cy="828675"/>
          </a:xfrm>
          <a:prstGeom prst="rect">
            <a:avLst/>
          </a:prstGeom>
          <a:solidFill>
            <a:srgbClr val="3879C9">
              <a:alpha val="5000"/>
            </a:srgbClr>
          </a:solidFill>
          <a:ln/>
        </p:spPr>
        <p:txBody>
          <a:bodyPr/>
          <a:lstStyle/>
          <a:p>
            <a:endParaRPr lang="en-US"/>
          </a:p>
        </p:txBody>
      </p:sp>
      <p:sp>
        <p:nvSpPr>
          <p:cNvPr id="22" name="Shape 19"/>
          <p:cNvSpPr/>
          <p:nvPr/>
        </p:nvSpPr>
        <p:spPr>
          <a:xfrm>
            <a:off x="285750" y="3429000"/>
            <a:ext cx="28575" cy="828675"/>
          </a:xfrm>
          <a:prstGeom prst="rect">
            <a:avLst/>
          </a:prstGeom>
          <a:solidFill>
            <a:srgbClr val="3879C9"/>
          </a:solidFill>
          <a:ln/>
        </p:spPr>
        <p:txBody>
          <a:bodyPr/>
          <a:lstStyle/>
          <a:p>
            <a:endParaRPr lang="en-US"/>
          </a:p>
        </p:txBody>
      </p:sp>
      <p:sp>
        <p:nvSpPr>
          <p:cNvPr id="23" name="Shape 20"/>
          <p:cNvSpPr/>
          <p:nvPr/>
        </p:nvSpPr>
        <p:spPr>
          <a:xfrm>
            <a:off x="400050" y="3514725"/>
            <a:ext cx="200025" cy="200025"/>
          </a:xfrm>
          <a:prstGeom prst="ellipse">
            <a:avLst/>
          </a:prstGeom>
          <a:solidFill>
            <a:srgbClr val="3879C9"/>
          </a:solidFill>
          <a:ln/>
        </p:spPr>
        <p:txBody>
          <a:bodyPr/>
          <a:lstStyle/>
          <a:p>
            <a:endParaRPr lang="en-US"/>
          </a:p>
        </p:txBody>
      </p:sp>
      <p:sp>
        <p:nvSpPr>
          <p:cNvPr id="24" name="Text 21"/>
          <p:cNvSpPr/>
          <p:nvPr/>
        </p:nvSpPr>
        <p:spPr>
          <a:xfrm>
            <a:off x="400050" y="3514725"/>
            <a:ext cx="200025" cy="200025"/>
          </a:xfrm>
          <a:prstGeom prst="rect">
            <a:avLst/>
          </a:prstGeom>
          <a:noFill/>
          <a:ln/>
        </p:spPr>
        <p:txBody>
          <a:bodyPr wrap="none" lIns="0" tIns="0" rIns="0" bIns="0" rtlCol="0" anchor="ctr">
            <a:spAutoFit/>
          </a:bodyPr>
          <a:lstStyle/>
          <a:p>
            <a:pPr marL="0" indent="0" algn="ctr">
              <a:buNone/>
            </a:pPr>
            <a:r>
              <a:rPr lang="en-US" sz="837" b="1" dirty="0">
                <a:solidFill>
                  <a:srgbClr val="FFFFFF"/>
                </a:solidFill>
                <a:latin typeface="Noto Sans" pitchFamily="34" charset="0"/>
                <a:ea typeface="Noto Sans" pitchFamily="34" charset="-122"/>
                <a:cs typeface="Noto Sans" pitchFamily="34" charset="-120"/>
              </a:rPr>
              <a:t>3</a:t>
            </a:r>
            <a:endParaRPr lang="en-US" sz="837" dirty="0"/>
          </a:p>
        </p:txBody>
      </p:sp>
      <p:sp>
        <p:nvSpPr>
          <p:cNvPr id="25" name="Text 22"/>
          <p:cNvSpPr/>
          <p:nvPr/>
        </p:nvSpPr>
        <p:spPr>
          <a:xfrm>
            <a:off x="671513" y="3514725"/>
            <a:ext cx="797393" cy="200025"/>
          </a:xfrm>
          <a:prstGeom prst="rect">
            <a:avLst/>
          </a:prstGeom>
          <a:noFill/>
          <a:ln/>
        </p:spPr>
        <p:txBody>
          <a:bodyPr wrap="none" lIns="0" tIns="0" rIns="0" bIns="0" rtlCol="0" anchor="ctr">
            <a:spAutoFit/>
          </a:bodyPr>
          <a:lstStyle/>
          <a:p>
            <a:pPr marL="0" indent="0">
              <a:buNone/>
            </a:pPr>
            <a:r>
              <a:rPr lang="en-US" sz="1046" b="1" dirty="0">
                <a:solidFill>
                  <a:srgbClr val="121211"/>
                </a:solidFill>
                <a:latin typeface="Noto Sans" pitchFamily="34" charset="0"/>
                <a:ea typeface="Noto Sans" pitchFamily="34" charset="-122"/>
                <a:cs typeface="Noto Sans" pitchFamily="34" charset="-120"/>
              </a:rPr>
              <a:t>Integration</a:t>
            </a:r>
            <a:endParaRPr lang="en-US" sz="1046" dirty="0"/>
          </a:p>
        </p:txBody>
      </p:sp>
      <p:sp>
        <p:nvSpPr>
          <p:cNvPr id="26" name="Text 23"/>
          <p:cNvSpPr/>
          <p:nvPr/>
        </p:nvSpPr>
        <p:spPr>
          <a:xfrm>
            <a:off x="685800" y="3743325"/>
            <a:ext cx="3629025" cy="200025"/>
          </a:xfrm>
          <a:prstGeom prst="rect">
            <a:avLst/>
          </a:prstGeom>
          <a:noFill/>
          <a:ln/>
        </p:spPr>
        <p:txBody>
          <a:bodyPr wrap="none" lIns="136017" tIns="0" rIns="0" bIns="0" rtlCol="0" anchor="ctr">
            <a:spAutoFit/>
          </a:bodyPr>
          <a:lstStyle/>
          <a:p>
            <a:pPr marL="0" indent="0">
              <a:buNone/>
            </a:pPr>
            <a:r>
              <a:rPr lang="en-US" sz="942" dirty="0">
                <a:solidFill>
                  <a:srgbClr val="121211"/>
                </a:solidFill>
                <a:latin typeface="Noto Sans" pitchFamily="34" charset="0"/>
                <a:ea typeface="Noto Sans" pitchFamily="34" charset="-122"/>
                <a:cs typeface="Noto Sans" pitchFamily="34" charset="-120"/>
              </a:rPr>
              <a:t>Cross-department workflows</a:t>
            </a:r>
            <a:endParaRPr lang="en-US" sz="942" dirty="0"/>
          </a:p>
        </p:txBody>
      </p:sp>
      <p:sp>
        <p:nvSpPr>
          <p:cNvPr id="27" name="Text 24"/>
          <p:cNvSpPr/>
          <p:nvPr/>
        </p:nvSpPr>
        <p:spPr>
          <a:xfrm>
            <a:off x="685800" y="3957638"/>
            <a:ext cx="3629025" cy="200025"/>
          </a:xfrm>
          <a:prstGeom prst="rect">
            <a:avLst/>
          </a:prstGeom>
          <a:noFill/>
          <a:ln/>
        </p:spPr>
        <p:txBody>
          <a:bodyPr wrap="none" lIns="136017" tIns="0" rIns="0" bIns="0" rtlCol="0" anchor="ctr">
            <a:spAutoFit/>
          </a:bodyPr>
          <a:lstStyle/>
          <a:p>
            <a:pPr marL="0" indent="0">
              <a:buNone/>
            </a:pPr>
            <a:r>
              <a:rPr lang="en-US" sz="942" dirty="0">
                <a:solidFill>
                  <a:srgbClr val="121211"/>
                </a:solidFill>
                <a:latin typeface="Noto Sans" pitchFamily="34" charset="0"/>
                <a:ea typeface="Noto Sans" pitchFamily="34" charset="-122"/>
                <a:cs typeface="Noto Sans" pitchFamily="34" charset="-120"/>
              </a:rPr>
              <a:t>Advanced use cases deployment</a:t>
            </a:r>
            <a:endParaRPr lang="en-US" sz="942" dirty="0"/>
          </a:p>
        </p:txBody>
      </p:sp>
      <p:sp>
        <p:nvSpPr>
          <p:cNvPr id="28" name="Shape 25"/>
          <p:cNvSpPr/>
          <p:nvPr/>
        </p:nvSpPr>
        <p:spPr>
          <a:xfrm>
            <a:off x="400050" y="4414838"/>
            <a:ext cx="3914775" cy="21431"/>
          </a:xfrm>
          <a:prstGeom prst="rect">
            <a:avLst/>
          </a:prstGeom>
          <a:solidFill>
            <a:srgbClr val="3879C9"/>
          </a:solidFill>
          <a:ln/>
        </p:spPr>
        <p:txBody>
          <a:bodyPr/>
          <a:lstStyle/>
          <a:p>
            <a:endParaRPr lang="en-US"/>
          </a:p>
        </p:txBody>
      </p:sp>
      <p:sp>
        <p:nvSpPr>
          <p:cNvPr id="29" name="Shape 26"/>
          <p:cNvSpPr/>
          <p:nvPr/>
        </p:nvSpPr>
        <p:spPr>
          <a:xfrm>
            <a:off x="926539" y="4371975"/>
            <a:ext cx="85725" cy="85725"/>
          </a:xfrm>
          <a:prstGeom prst="ellipse">
            <a:avLst/>
          </a:prstGeom>
          <a:solidFill>
            <a:srgbClr val="3879C9"/>
          </a:solidFill>
          <a:ln/>
        </p:spPr>
        <p:txBody>
          <a:bodyPr/>
          <a:lstStyle/>
          <a:p>
            <a:endParaRPr lang="en-US"/>
          </a:p>
        </p:txBody>
      </p:sp>
      <p:sp>
        <p:nvSpPr>
          <p:cNvPr id="30" name="Text 27"/>
          <p:cNvSpPr/>
          <p:nvPr/>
        </p:nvSpPr>
        <p:spPr>
          <a:xfrm>
            <a:off x="665680" y="4486275"/>
            <a:ext cx="607414" cy="171450"/>
          </a:xfrm>
          <a:prstGeom prst="rect">
            <a:avLst/>
          </a:prstGeom>
          <a:noFill/>
          <a:ln/>
        </p:spPr>
        <p:txBody>
          <a:bodyPr wrap="none" lIns="0" tIns="0" rIns="0" bIns="0" rtlCol="0" anchor="ctr">
            <a:spAutoFit/>
          </a:bodyPr>
          <a:lstStyle/>
          <a:p>
            <a:pPr marL="0" indent="0" algn="ctr">
              <a:buNone/>
            </a:pPr>
            <a:r>
              <a:rPr lang="en-US" sz="837" dirty="0">
                <a:solidFill>
                  <a:srgbClr val="121211"/>
                </a:solidFill>
                <a:latin typeface="Noto Sans" pitchFamily="34" charset="0"/>
                <a:ea typeface="Noto Sans" pitchFamily="34" charset="-122"/>
                <a:cs typeface="Noto Sans" pitchFamily="34" charset="-120"/>
              </a:rPr>
              <a:t>Months 1-6</a:t>
            </a:r>
            <a:endParaRPr lang="en-US" sz="837" dirty="0"/>
          </a:p>
        </p:txBody>
      </p:sp>
      <p:sp>
        <p:nvSpPr>
          <p:cNvPr id="31" name="Shape 28"/>
          <p:cNvSpPr/>
          <p:nvPr/>
        </p:nvSpPr>
        <p:spPr>
          <a:xfrm>
            <a:off x="2314575" y="4371975"/>
            <a:ext cx="85725" cy="85725"/>
          </a:xfrm>
          <a:prstGeom prst="ellipse">
            <a:avLst/>
          </a:prstGeom>
          <a:solidFill>
            <a:srgbClr val="3879C9"/>
          </a:solidFill>
          <a:ln/>
        </p:spPr>
        <p:txBody>
          <a:bodyPr/>
          <a:lstStyle/>
          <a:p>
            <a:endParaRPr lang="en-US"/>
          </a:p>
        </p:txBody>
      </p:sp>
      <p:sp>
        <p:nvSpPr>
          <p:cNvPr id="32" name="Text 29"/>
          <p:cNvSpPr/>
          <p:nvPr/>
        </p:nvSpPr>
        <p:spPr>
          <a:xfrm>
            <a:off x="2021039" y="4486275"/>
            <a:ext cx="672796" cy="171450"/>
          </a:xfrm>
          <a:prstGeom prst="rect">
            <a:avLst/>
          </a:prstGeom>
          <a:noFill/>
          <a:ln/>
        </p:spPr>
        <p:txBody>
          <a:bodyPr wrap="none" lIns="0" tIns="0" rIns="0" bIns="0" rtlCol="0" anchor="ctr">
            <a:spAutoFit/>
          </a:bodyPr>
          <a:lstStyle/>
          <a:p>
            <a:pPr marL="0" indent="0" algn="ctr">
              <a:buNone/>
            </a:pPr>
            <a:r>
              <a:rPr lang="en-US" sz="837" dirty="0">
                <a:solidFill>
                  <a:srgbClr val="121211"/>
                </a:solidFill>
                <a:latin typeface="Noto Sans" pitchFamily="34" charset="0"/>
                <a:ea typeface="Noto Sans" pitchFamily="34" charset="-122"/>
                <a:cs typeface="Noto Sans" pitchFamily="34" charset="-120"/>
              </a:rPr>
              <a:t>Months 7-12</a:t>
            </a:r>
            <a:endParaRPr lang="en-US" sz="837" dirty="0"/>
          </a:p>
        </p:txBody>
      </p:sp>
      <p:sp>
        <p:nvSpPr>
          <p:cNvPr id="33" name="Shape 30"/>
          <p:cNvSpPr/>
          <p:nvPr/>
        </p:nvSpPr>
        <p:spPr>
          <a:xfrm>
            <a:off x="3702611" y="4371975"/>
            <a:ext cx="85725" cy="85725"/>
          </a:xfrm>
          <a:prstGeom prst="ellipse">
            <a:avLst/>
          </a:prstGeom>
          <a:solidFill>
            <a:srgbClr val="3879C9"/>
          </a:solidFill>
          <a:ln/>
        </p:spPr>
        <p:txBody>
          <a:bodyPr/>
          <a:lstStyle/>
          <a:p>
            <a:endParaRPr lang="en-US"/>
          </a:p>
        </p:txBody>
      </p:sp>
      <p:sp>
        <p:nvSpPr>
          <p:cNvPr id="34" name="Text 31"/>
          <p:cNvSpPr/>
          <p:nvPr/>
        </p:nvSpPr>
        <p:spPr>
          <a:xfrm>
            <a:off x="3376399" y="4486275"/>
            <a:ext cx="738150" cy="171450"/>
          </a:xfrm>
          <a:prstGeom prst="rect">
            <a:avLst/>
          </a:prstGeom>
          <a:noFill/>
          <a:ln/>
        </p:spPr>
        <p:txBody>
          <a:bodyPr wrap="none" lIns="0" tIns="0" rIns="0" bIns="0" rtlCol="0" anchor="ctr">
            <a:spAutoFit/>
          </a:bodyPr>
          <a:lstStyle/>
          <a:p>
            <a:pPr marL="0" indent="0" algn="ctr">
              <a:buNone/>
            </a:pPr>
            <a:r>
              <a:rPr lang="en-US" sz="837" dirty="0">
                <a:solidFill>
                  <a:srgbClr val="121211"/>
                </a:solidFill>
                <a:latin typeface="Noto Sans" pitchFamily="34" charset="0"/>
                <a:ea typeface="Noto Sans" pitchFamily="34" charset="-122"/>
                <a:cs typeface="Noto Sans" pitchFamily="34" charset="-120"/>
              </a:rPr>
              <a:t>Months 13-18</a:t>
            </a:r>
            <a:endParaRPr lang="en-US" sz="837" dirty="0"/>
          </a:p>
        </p:txBody>
      </p:sp>
      <p:pic>
        <p:nvPicPr>
          <p:cNvPr id="35" name="Image 1" descr="preencoded.png"/>
          <p:cNvPicPr>
            <a:picLocks noChangeAspect="1"/>
          </p:cNvPicPr>
          <p:nvPr/>
        </p:nvPicPr>
        <p:blipFill>
          <a:blip r:embed="rId4"/>
          <a:stretch>
            <a:fillRect/>
          </a:stretch>
        </p:blipFill>
        <p:spPr>
          <a:xfrm>
            <a:off x="5544164" y="1092994"/>
            <a:ext cx="2484769" cy="321466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TotalTime>
  <Words>1947</Words>
  <Application>Microsoft Office PowerPoint</Application>
  <PresentationFormat>On-screen Show (16:9)</PresentationFormat>
  <Paragraphs>170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Noto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Lee, Ernesto</cp:lastModifiedBy>
  <cp:revision>2</cp:revision>
  <dcterms:created xsi:type="dcterms:W3CDTF">2025-08-18T00:58:31Z</dcterms:created>
  <dcterms:modified xsi:type="dcterms:W3CDTF">2025-08-18T01:03:47Z</dcterms:modified>
</cp:coreProperties>
</file>